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37"/>
  </p:notesMasterIdLst>
  <p:handoutMasterIdLst>
    <p:handoutMasterId r:id="rId38"/>
  </p:handoutMasterIdLst>
  <p:sldIdLst>
    <p:sldId id="256" r:id="rId2"/>
    <p:sldId id="263" r:id="rId3"/>
    <p:sldId id="264" r:id="rId4"/>
    <p:sldId id="265" r:id="rId5"/>
    <p:sldId id="268" r:id="rId6"/>
    <p:sldId id="267" r:id="rId7"/>
    <p:sldId id="269" r:id="rId8"/>
    <p:sldId id="270" r:id="rId9"/>
    <p:sldId id="273" r:id="rId10"/>
    <p:sldId id="275" r:id="rId11"/>
    <p:sldId id="276" r:id="rId12"/>
    <p:sldId id="278" r:id="rId13"/>
    <p:sldId id="280" r:id="rId14"/>
    <p:sldId id="282" r:id="rId15"/>
    <p:sldId id="284" r:id="rId16"/>
    <p:sldId id="286" r:id="rId17"/>
    <p:sldId id="288" r:id="rId18"/>
    <p:sldId id="290" r:id="rId19"/>
    <p:sldId id="292" r:id="rId20"/>
    <p:sldId id="294" r:id="rId21"/>
    <p:sldId id="295" r:id="rId22"/>
    <p:sldId id="296" r:id="rId23"/>
    <p:sldId id="298" r:id="rId24"/>
    <p:sldId id="299" r:id="rId25"/>
    <p:sldId id="300" r:id="rId26"/>
    <p:sldId id="302" r:id="rId27"/>
    <p:sldId id="303" r:id="rId28"/>
    <p:sldId id="304" r:id="rId29"/>
    <p:sldId id="306" r:id="rId30"/>
    <p:sldId id="305" r:id="rId31"/>
    <p:sldId id="307" r:id="rId32"/>
    <p:sldId id="309" r:id="rId33"/>
    <p:sldId id="310" r:id="rId34"/>
    <p:sldId id="311" r:id="rId35"/>
    <p:sldId id="262" r:id="rId36"/>
  </p:sldIdLst>
  <p:sldSz cx="9144000" cy="5715000" type="screen16x10"/>
  <p:notesSz cx="6858000" cy="9144000"/>
  <p:embeddedFontLst>
    <p:embeddedFont>
      <p:font typeface="Georgia" panose="02040502050405020303" pitchFamily="18" charset="0"/>
      <p:regular r:id="rId39"/>
      <p:bold r:id="rId40"/>
      <p:italic r:id="rId41"/>
      <p:boldItalic r:id="rId42"/>
    </p:embeddedFont>
    <p:embeddedFont>
      <p:font typeface="Gill Sans MT" panose="020B0502020104020203" pitchFamily="34" charset="0"/>
      <p:regular r:id="rId43"/>
      <p:bold r:id="rId44"/>
      <p:italic r:id="rId45"/>
      <p:boldItalic r:id="rId46"/>
    </p:embeddedFont>
    <p:embeddedFont>
      <p:font typeface="Gill Sans MT Condensed" panose="020B0506020104020203" pitchFamily="34" charset="0"/>
      <p:regular r:id="rId47"/>
    </p:embeddedFont>
    <p:embeddedFont>
      <p:font typeface="Calibri" panose="020F0502020204030204" pitchFamily="34" charset="0"/>
      <p:regular r:id="rId48"/>
      <p:bold r:id="rId49"/>
      <p:italic r:id="rId50"/>
      <p:boldItalic r:id="rId51"/>
    </p:embeddedFont>
    <p:embeddedFont>
      <p:font typeface="Freestyle Script" panose="030804020302050B0404" pitchFamily="66" charset="0"/>
      <p:regular r:id="rId5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8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94"/>
  </p:normalViewPr>
  <p:slideViewPr>
    <p:cSldViewPr snapToGrid="0" snapToObjects="1">
      <p:cViewPr varScale="1">
        <p:scale>
          <a:sx n="96" d="100"/>
          <a:sy n="96" d="100"/>
        </p:scale>
        <p:origin x="486" y="78"/>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BA2175-B916-AC47-9950-9DB23DCEE8A0}" type="datetimeFigureOut">
              <a:rPr lang="en-US" smtClean="0"/>
              <a:t>2/2/2022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D19739-17C1-2540-A6B5-0ADA05FBC18A}" type="slidenum">
              <a:rPr lang="en-US" smtClean="0"/>
              <a:t>‹#›</a:t>
            </a:fld>
            <a:endParaRPr lang="en-US"/>
          </a:p>
        </p:txBody>
      </p:sp>
    </p:spTree>
    <p:extLst>
      <p:ext uri="{BB962C8B-B14F-4D97-AF65-F5344CB8AC3E}">
        <p14:creationId xmlns:p14="http://schemas.microsoft.com/office/powerpoint/2010/main" val="35045126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5514DB-9031-8C41-90F2-198019955CAF}" type="datetimeFigureOut">
              <a:rPr lang="en-US" smtClean="0"/>
              <a:t>2/2/2022</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CC7DBA-AB27-AD4D-84C5-9771C56A1BA9}" type="slidenum">
              <a:rPr lang="en-US" smtClean="0"/>
              <a:t>‹#›</a:t>
            </a:fld>
            <a:endParaRPr lang="en-US"/>
          </a:p>
        </p:txBody>
      </p:sp>
    </p:spTree>
    <p:extLst>
      <p:ext uri="{BB962C8B-B14F-4D97-AF65-F5344CB8AC3E}">
        <p14:creationId xmlns:p14="http://schemas.microsoft.com/office/powerpoint/2010/main" val="114804470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3308808"/>
            <a:ext cx="9144000" cy="2406192"/>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1828463"/>
            <a:ext cx="8229600" cy="1225021"/>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457200" y="3581135"/>
            <a:ext cx="6400800" cy="14605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The 2021 Teaching Professor Conference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226CCDC-3057-A845-8B73-831E010D3BA8}" type="slidenum">
              <a:rPr lang="en-US" smtClean="0"/>
              <a:pPr/>
              <a:t>‹#›</a:t>
            </a:fld>
            <a:endParaRPr lang="en-US" dirty="0"/>
          </a:p>
        </p:txBody>
      </p:sp>
    </p:spTree>
    <p:extLst>
      <p:ext uri="{BB962C8B-B14F-4D97-AF65-F5344CB8AC3E}">
        <p14:creationId xmlns:p14="http://schemas.microsoft.com/office/powerpoint/2010/main" val="449235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The 2021 Teaching Professor Conference</a:t>
            </a:r>
          </a:p>
        </p:txBody>
      </p:sp>
      <p:sp>
        <p:nvSpPr>
          <p:cNvPr id="7" name="Slide Number Placeholder 6"/>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1457029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226CCDC-3057-A845-8B73-831E010D3BA8}" type="slidenum">
              <a:rPr lang="en-US" smtClean="0"/>
              <a:t>‹#›</a:t>
            </a:fld>
            <a:endParaRPr lang="en-US"/>
          </a:p>
        </p:txBody>
      </p:sp>
      <p:sp>
        <p:nvSpPr>
          <p:cNvPr id="2" name="Footer Placeholder 1">
            <a:extLst>
              <a:ext uri="{FF2B5EF4-FFF2-40B4-BE49-F238E27FC236}">
                <a16:creationId xmlns:a16="http://schemas.microsoft.com/office/drawing/2014/main" id="{92163003-B54F-A144-B8FC-7B52CD1D6432}"/>
              </a:ext>
            </a:extLst>
          </p:cNvPr>
          <p:cNvSpPr>
            <a:spLocks noGrp="1"/>
          </p:cNvSpPr>
          <p:nvPr>
            <p:ph type="ftr" sz="quarter" idx="12"/>
          </p:nvPr>
        </p:nvSpPr>
        <p:spPr/>
        <p:txBody>
          <a:bodyPr/>
          <a:lstStyle/>
          <a:p>
            <a:r>
              <a:rPr lang="en-US"/>
              <a:t>The 2021 Teaching Professor Conference</a:t>
            </a:r>
            <a:endParaRPr lang="en-US" dirty="0"/>
          </a:p>
        </p:txBody>
      </p:sp>
    </p:spTree>
    <p:extLst>
      <p:ext uri="{BB962C8B-B14F-4D97-AF65-F5344CB8AC3E}">
        <p14:creationId xmlns:p14="http://schemas.microsoft.com/office/powerpoint/2010/main" val="2661000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2FE8-FCBD-1A4D-B123-337F6E619536}"/>
              </a:ext>
            </a:extLst>
          </p:cNvPr>
          <p:cNvSpPr>
            <a:spLocks noGrp="1"/>
          </p:cNvSpPr>
          <p:nvPr>
            <p:ph type="title"/>
          </p:nvPr>
        </p:nvSpPr>
        <p:spPr>
          <a:xfrm>
            <a:off x="457200" y="1171546"/>
            <a:ext cx="8229600" cy="952500"/>
          </a:xfrm>
          <a:noFill/>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A9301E2-5988-2F4C-9CA3-2D3C97029891}"/>
              </a:ext>
            </a:extLst>
          </p:cNvPr>
          <p:cNvSpPr>
            <a:spLocks noGrp="1"/>
          </p:cNvSpPr>
          <p:nvPr>
            <p:ph type="ftr" sz="quarter" idx="10"/>
          </p:nvPr>
        </p:nvSpPr>
        <p:spPr/>
        <p:txBody>
          <a:bodyPr/>
          <a:lstStyle/>
          <a:p>
            <a:r>
              <a:rPr lang="en-US"/>
              <a:t>The 2021 Teaching Professor Conference</a:t>
            </a:r>
            <a:endParaRPr lang="en-US" dirty="0"/>
          </a:p>
        </p:txBody>
      </p:sp>
      <p:sp>
        <p:nvSpPr>
          <p:cNvPr id="4" name="Slide Number Placeholder 3">
            <a:extLst>
              <a:ext uri="{FF2B5EF4-FFF2-40B4-BE49-F238E27FC236}">
                <a16:creationId xmlns:a16="http://schemas.microsoft.com/office/drawing/2014/main" id="{E1FC99D3-6394-6241-BA66-8BDB36702A12}"/>
              </a:ext>
            </a:extLst>
          </p:cNvPr>
          <p:cNvSpPr>
            <a:spLocks noGrp="1"/>
          </p:cNvSpPr>
          <p:nvPr>
            <p:ph type="sldNum" sz="quarter" idx="11"/>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2582223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a:gsLst>
            <a:gs pos="7000">
              <a:srgbClr val="BAD2D1"/>
            </a:gs>
            <a:gs pos="0">
              <a:schemeClr val="accent2"/>
            </a:gs>
            <a:gs pos="100000">
              <a:schemeClr val="bg1"/>
            </a:gs>
          </a:gsLst>
          <a:lin ang="16200000" scaled="0"/>
        </a:gradFill>
        <a:effectLst/>
      </p:bgPr>
    </p:bg>
    <p:spTree>
      <p:nvGrpSpPr>
        <p:cNvPr id="1" name=""/>
        <p:cNvGrpSpPr/>
        <p:nvPr/>
      </p:nvGrpSpPr>
      <p:grpSpPr>
        <a:xfrm>
          <a:off x="0" y="0"/>
          <a:ext cx="0" cy="0"/>
          <a:chOff x="0" y="0"/>
          <a:chExt cx="0" cy="0"/>
        </a:xfrm>
      </p:grpSpPr>
      <p:sp>
        <p:nvSpPr>
          <p:cNvPr id="4" name="Rectangle 3"/>
          <p:cNvSpPr/>
          <p:nvPr userDrawn="1"/>
        </p:nvSpPr>
        <p:spPr>
          <a:xfrm>
            <a:off x="0" y="5166360"/>
            <a:ext cx="9144000" cy="548639"/>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1828463"/>
            <a:ext cx="8229600" cy="1225021"/>
          </a:xfrm>
        </p:spPr>
        <p:txBody>
          <a:bodyPr/>
          <a:lstStyle>
            <a:lvl1pPr algn="l">
              <a:defRPr>
                <a:solidFill>
                  <a:schemeClr val="tx2">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457200" y="3218603"/>
            <a:ext cx="6400800" cy="14605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The 2021 Teaching Professor Conference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226CCDC-3057-A845-8B73-831E010D3BA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39812"/>
            <a:ext cx="8229600" cy="952500"/>
          </a:xfrm>
        </p:spPr>
        <p:txBody>
          <a:bodyPr/>
          <a:lstStyle/>
          <a:p>
            <a:r>
              <a:rPr lang="en-US" dirty="0"/>
              <a:t>Click to edit Master title style</a:t>
            </a:r>
          </a:p>
        </p:txBody>
      </p:sp>
      <p:sp>
        <p:nvSpPr>
          <p:cNvPr id="3" name="Content Placeholder 2"/>
          <p:cNvSpPr>
            <a:spLocks noGrp="1"/>
          </p:cNvSpPr>
          <p:nvPr>
            <p:ph idx="1"/>
          </p:nvPr>
        </p:nvSpPr>
        <p:spPr>
          <a:xfrm>
            <a:off x="457200" y="1992312"/>
            <a:ext cx="8229600" cy="31128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The 2021 Teaching Professor Conference</a:t>
            </a:r>
          </a:p>
        </p:txBody>
      </p:sp>
      <p:sp>
        <p:nvSpPr>
          <p:cNvPr id="6" name="Slide Number Placeholder 5"/>
          <p:cNvSpPr>
            <a:spLocks noGrp="1"/>
          </p:cNvSpPr>
          <p:nvPr>
            <p:ph type="sldNum" sz="quarter" idx="12"/>
          </p:nvPr>
        </p:nvSpPr>
        <p:spPr/>
        <p:txBody>
          <a:bodyPr/>
          <a:lstStyle/>
          <a:p>
            <a:fld id="{0226CCDC-3057-A845-8B73-831E010D3BA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62498"/>
            <a:ext cx="3907410" cy="1370540"/>
          </a:xfrm>
        </p:spPr>
        <p:txBody>
          <a:bodyPr/>
          <a:lstStyle/>
          <a:p>
            <a:r>
              <a:rPr lang="en-US" dirty="0"/>
              <a:t>Click to edit Master title style</a:t>
            </a:r>
          </a:p>
        </p:txBody>
      </p:sp>
      <p:sp>
        <p:nvSpPr>
          <p:cNvPr id="3" name="Content Placeholder 2"/>
          <p:cNvSpPr>
            <a:spLocks noGrp="1"/>
          </p:cNvSpPr>
          <p:nvPr>
            <p:ph sz="half" idx="1"/>
          </p:nvPr>
        </p:nvSpPr>
        <p:spPr>
          <a:xfrm>
            <a:off x="457200" y="2441541"/>
            <a:ext cx="4038600" cy="25782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60536" y="0"/>
            <a:ext cx="4383464" cy="5715000"/>
          </a:xfrm>
          <a:solidFill>
            <a:schemeClr val="accent1">
              <a:lumMod val="50000"/>
            </a:schemeClr>
          </a:solidFill>
        </p:spPr>
        <p:txBody>
          <a:bodyPr/>
          <a:lstStyle>
            <a:lvl1pPr>
              <a:defRPr sz="2800"/>
            </a:lvl1pPr>
            <a:lvl2pPr marL="457200" indent="0">
              <a:buNone/>
              <a:defRPr sz="2400">
                <a:solidFill>
                  <a:schemeClr val="bg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a:p>
            <a:pPr lvl="1"/>
            <a:r>
              <a:rPr lang="en-US" dirty="0"/>
              <a:t>Second level</a:t>
            </a:r>
          </a:p>
        </p:txBody>
      </p:sp>
      <p:sp>
        <p:nvSpPr>
          <p:cNvPr id="6" name="Footer Placeholder 5"/>
          <p:cNvSpPr>
            <a:spLocks noGrp="1"/>
          </p:cNvSpPr>
          <p:nvPr>
            <p:ph type="ftr" sz="quarter" idx="11"/>
          </p:nvPr>
        </p:nvSpPr>
        <p:spPr/>
        <p:txBody>
          <a:bodyPr/>
          <a:lstStyle/>
          <a:p>
            <a:r>
              <a:rPr lang="en-US" dirty="0"/>
              <a:t>The 2021 Teaching Professor Conference</a:t>
            </a:r>
          </a:p>
        </p:txBody>
      </p:sp>
      <p:sp>
        <p:nvSpPr>
          <p:cNvPr id="7" name="Slide Number Placeholder 6"/>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4171483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The 2021 Teaching Professor Conference</a:t>
            </a:r>
          </a:p>
        </p:txBody>
      </p:sp>
      <p:sp>
        <p:nvSpPr>
          <p:cNvPr id="9" name="Slide Number Placeholder 8"/>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373253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The 2021 Teaching Professor Conference</a:t>
            </a:r>
          </a:p>
        </p:txBody>
      </p:sp>
      <p:sp>
        <p:nvSpPr>
          <p:cNvPr id="5" name="Slide Number Placeholder 4"/>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4111115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The 2021 Teaching Professor Conference</a:t>
            </a:r>
          </a:p>
        </p:txBody>
      </p:sp>
      <p:sp>
        <p:nvSpPr>
          <p:cNvPr id="4" name="Slide Number Placeholder 3"/>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1412117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The 2021 Teaching Professor Conference</a:t>
            </a:r>
          </a:p>
        </p:txBody>
      </p:sp>
      <p:sp>
        <p:nvSpPr>
          <p:cNvPr id="7" name="Slide Number Placeholder 6"/>
          <p:cNvSpPr>
            <a:spLocks noGrp="1"/>
          </p:cNvSpPr>
          <p:nvPr>
            <p:ph type="sldNum" sz="quarter" idx="12"/>
          </p:nvPr>
        </p:nvSpPr>
        <p:spPr/>
        <p:txBody>
          <a:bodyPr/>
          <a:lstStyle/>
          <a:p>
            <a:fld id="{0226CCDC-3057-A845-8B73-831E010D3BA8}" type="slidenum">
              <a:rPr lang="en-US" smtClean="0"/>
              <a:t>‹#›</a:t>
            </a:fld>
            <a:endParaRPr lang="en-US"/>
          </a:p>
        </p:txBody>
      </p:sp>
    </p:spTree>
    <p:extLst>
      <p:ext uri="{BB962C8B-B14F-4D97-AF65-F5344CB8AC3E}">
        <p14:creationId xmlns:p14="http://schemas.microsoft.com/office/powerpoint/2010/main" val="240808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200" y="5296959"/>
            <a:ext cx="5562600" cy="304271"/>
          </a:xfrm>
          <a:prstGeom prst="rect">
            <a:avLst/>
          </a:prstGeom>
        </p:spPr>
        <p:txBody>
          <a:bodyPr vert="horz" lIns="91440" tIns="45720" rIns="91440" bIns="45720" rtlCol="0" anchor="ctr"/>
          <a:lstStyle>
            <a:lvl1pPr algn="l">
              <a:defRPr sz="1100" b="1" i="0" spc="0">
                <a:solidFill>
                  <a:schemeClr val="tx1">
                    <a:tint val="75000"/>
                  </a:schemeClr>
                </a:solidFill>
                <a:latin typeface="Times New Roman"/>
                <a:cs typeface="Times New Roman"/>
              </a:defRPr>
            </a:lvl1pPr>
          </a:lstStyle>
          <a:p>
            <a:r>
              <a:rPr lang="en-US" dirty="0"/>
              <a:t>The 2021 Teaching Professor Conference</a:t>
            </a: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0226CCDC-3057-A845-8B73-831E010D3BA8}" type="slidenum">
              <a:rPr lang="en-US" smtClean="0"/>
              <a:t>‹#›</a:t>
            </a:fld>
            <a:endParaRPr lang="en-US"/>
          </a:p>
        </p:txBody>
      </p:sp>
    </p:spTree>
    <p:extLst>
      <p:ext uri="{BB962C8B-B14F-4D97-AF65-F5344CB8AC3E}">
        <p14:creationId xmlns:p14="http://schemas.microsoft.com/office/powerpoint/2010/main" val="4696816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2" r:id="rId3"/>
    <p:sldLayoutId id="2147483661" r:id="rId4"/>
    <p:sldLayoutId id="2147483652" r:id="rId5"/>
    <p:sldLayoutId id="2147483653" r:id="rId6"/>
    <p:sldLayoutId id="2147483654" r:id="rId7"/>
    <p:sldLayoutId id="2147483655" r:id="rId8"/>
    <p:sldLayoutId id="2147483656" r:id="rId9"/>
    <p:sldLayoutId id="2147483657" r:id="rId10"/>
    <p:sldLayoutId id="2147483660" r:id="rId11"/>
  </p:sldLayoutIdLst>
  <p:hf hdr="0" dt="0"/>
  <p:txStyles>
    <p:titleStyle>
      <a:lvl1pPr algn="l" defTabSz="457200" rtl="0" eaLnBrk="1" latinLnBrk="0" hangingPunct="1">
        <a:spcBef>
          <a:spcPct val="0"/>
        </a:spcBef>
        <a:buNone/>
        <a:defRPr sz="4400" b="0" i="0" kern="1200">
          <a:solidFill>
            <a:schemeClr val="tx2">
              <a:lumMod val="50000"/>
            </a:schemeClr>
          </a:solidFill>
          <a:latin typeface="Georgia" charset="0"/>
          <a:ea typeface="Georgia" charset="0"/>
          <a:cs typeface="Georgia" charset="0"/>
        </a:defRPr>
      </a:lvl1pPr>
    </p:titleStyle>
    <p:bodyStyle>
      <a:lvl1pPr marL="342900" indent="-342900" algn="l" defTabSz="457200" rtl="0" eaLnBrk="1" latinLnBrk="0" hangingPunct="1">
        <a:spcBef>
          <a:spcPct val="20000"/>
        </a:spcBef>
        <a:buFont typeface="Arial"/>
        <a:buChar char="•"/>
        <a:defRPr sz="3200" kern="1200">
          <a:solidFill>
            <a:schemeClr val="tx2">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2">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2">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2">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hyperlink" Target="https://www.bizjournals.com/stlouis/datacenter/lists/government-and-non-profits" TargetMode="External"/><Relationship Id="rId13" Type="http://schemas.openxmlformats.org/officeDocument/2006/relationships/hyperlink" Target="https://readingpartners.org/news/10-literacy-organizations-seeking-volunteers-50/" TargetMode="External"/><Relationship Id="rId18" Type="http://schemas.openxmlformats.org/officeDocument/2006/relationships/hyperlink" Target="https://www.idealist.org/en/" TargetMode="External"/><Relationship Id="rId3" Type="http://schemas.openxmlformats.org/officeDocument/2006/relationships/hyperlink" Target="https://www.stlvolunteer.org/opportunity-search" TargetMode="External"/><Relationship Id="rId21" Type="http://schemas.openxmlformats.org/officeDocument/2006/relationships/hyperlink" Target="https://createthegood.aarp.org/" TargetMode="External"/><Relationship Id="rId7" Type="http://schemas.openxmlformats.org/officeDocument/2006/relationships/hyperlink" Target="http://www.ninenet.org/community/nonprofit-organizations/" TargetMode="External"/><Relationship Id="rId12" Type="http://schemas.openxmlformats.org/officeDocument/2006/relationships/hyperlink" Target="https://www.msae.net/professional-member-directory#/" TargetMode="External"/><Relationship Id="rId17" Type="http://schemas.openxmlformats.org/officeDocument/2006/relationships/hyperlink" Target="https://www.onlinevolunteering.org/en" TargetMode="External"/><Relationship Id="rId2" Type="http://schemas.openxmlformats.org/officeDocument/2006/relationships/image" Target="../media/image18.png"/><Relationship Id="rId16" Type="http://schemas.openxmlformats.org/officeDocument/2006/relationships/hyperlink" Target="https://www.instlouiscounty.com/organizations.htm" TargetMode="External"/><Relationship Id="rId20" Type="http://schemas.openxmlformats.org/officeDocument/2006/relationships/hyperlink" Target="https://www.goodwill.org/blog/volunteer/build-your-career-by-volunteering-online/" TargetMode="External"/><Relationship Id="rId1" Type="http://schemas.openxmlformats.org/officeDocument/2006/relationships/slideLayout" Target="../slideLayouts/slideLayout6.xml"/><Relationship Id="rId6" Type="http://schemas.openxmlformats.org/officeDocument/2006/relationships/hyperlink" Target="https://www.volunteermatch.org/" TargetMode="External"/><Relationship Id="rId11" Type="http://schemas.openxmlformats.org/officeDocument/2006/relationships/hyperlink" Target="https://dese.mo.gov/college-career-readiness/career-ed-programs/business-marketing-it-ed/bmit-professional-organizations" TargetMode="External"/><Relationship Id="rId5" Type="http://schemas.openxmlformats.org/officeDocument/2006/relationships/hyperlink" Target="https://www.umsl.edu/services/ctl/files/pdfs/UMSL-Community_Needs.pdf" TargetMode="External"/><Relationship Id="rId15" Type="http://schemas.openxmlformats.org/officeDocument/2006/relationships/hyperlink" Target="https://www.mohumanities.org/" TargetMode="External"/><Relationship Id="rId10" Type="http://schemas.openxmlformats.org/officeDocument/2006/relationships/hyperlink" Target="https://www.directoryofassociations.com/browse.asp?s=MO" TargetMode="External"/><Relationship Id="rId19" Type="http://schemas.openxmlformats.org/officeDocument/2006/relationships/hyperlink" Target="https://www.dosomething.org/us" TargetMode="External"/><Relationship Id="rId4" Type="http://schemas.openxmlformats.org/officeDocument/2006/relationships/hyperlink" Target="http://www.communitycouncilstc.org/resources/searchable-resource-directory" TargetMode="External"/><Relationship Id="rId9" Type="http://schemas.openxmlformats.org/officeDocument/2006/relationships/hyperlink" Target="https://www.slu.edu/life-at-slu/center-for-service/community-partners-database/index.php#/dashboard" TargetMode="External"/><Relationship Id="rId14" Type="http://schemas.openxmlformats.org/officeDocument/2006/relationships/hyperlink" Target="https://www.academyofsciencestl.org/support/get-involve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s://serc.carleton.edu/NAGTWorkshops/servicelearning/8block.html"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hyperlink" Target="https://socialjusticebooks.org/booklists/" TargetMode="External"/><Relationship Id="rId3" Type="http://schemas.openxmlformats.org/officeDocument/2006/relationships/hyperlink" Target="https://www.pbs.org/education/" TargetMode="External"/><Relationship Id="rId7" Type="http://schemas.openxmlformats.org/officeDocument/2006/relationships/hyperlink" Target="https://www.tolerance.org/classroom-resources/lessons" TargetMode="External"/><Relationship Id="rId2" Type="http://schemas.openxmlformats.org/officeDocument/2006/relationships/hyperlink" Target="https://ed.ted.com/educator" TargetMode="External"/><Relationship Id="rId1" Type="http://schemas.openxmlformats.org/officeDocument/2006/relationships/slideLayout" Target="../slideLayouts/slideLayout4.xml"/><Relationship Id="rId6" Type="http://schemas.openxmlformats.org/officeDocument/2006/relationships/hyperlink" Target="https://www.facinghistory.org/educator-resources" TargetMode="External"/><Relationship Id="rId5" Type="http://schemas.openxmlformats.org/officeDocument/2006/relationships/hyperlink" Target="https://www.youtube.com/playlist?list=PL4HNKcViGXHJ09udHbCRz59ngtyO9yPCS" TargetMode="External"/><Relationship Id="rId4" Type="http://schemas.openxmlformats.org/officeDocument/2006/relationships/hyperlink" Target="https://www.youtube.com/educatio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compact.org/resource-type/syllabi/"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microsoft.com/office/2007/relationships/hdphoto" Target="../media/hdphoto2.wdp"/></Relationships>
</file>

<file path=ppt/slides/_rels/slide34.xml.rels><?xml version="1.0" encoding="UTF-8" standalone="yes"?>
<Relationships xmlns="http://schemas.openxmlformats.org/package/2006/relationships"><Relationship Id="rId2" Type="http://schemas.openxmlformats.org/officeDocument/2006/relationships/hyperlink" Target="http://nsse.indiana.edu/html/about.cfm"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hyperlink" Target="mailto:jturner@lindenwood.edu"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hyperlink" Target="mailto:jturner@lindenwood.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336" y="766300"/>
            <a:ext cx="3907410" cy="1847945"/>
          </a:xfrm>
        </p:spPr>
        <p:txBody>
          <a:bodyPr anchor="ctr">
            <a:noAutofit/>
          </a:bodyPr>
          <a:lstStyle/>
          <a:p>
            <a:pPr>
              <a:lnSpc>
                <a:spcPct val="90000"/>
              </a:lnSpc>
            </a:pPr>
            <a:r>
              <a:rPr lang="en-US" sz="4000" b="1" cap="small" dirty="0">
                <a:solidFill>
                  <a:schemeClr val="accent1">
                    <a:lumMod val="50000"/>
                  </a:schemeClr>
                </a:solidFill>
              </a:rPr>
              <a:t>Service learning course design strategies </a:t>
            </a:r>
            <a:endParaRPr lang="en-US" sz="4000" cap="small" dirty="0"/>
          </a:p>
        </p:txBody>
      </p:sp>
      <p:sp>
        <p:nvSpPr>
          <p:cNvPr id="3" name="Subtitle 2"/>
          <p:cNvSpPr>
            <a:spLocks noGrp="1"/>
          </p:cNvSpPr>
          <p:nvPr>
            <p:ph sz="half" idx="1"/>
          </p:nvPr>
        </p:nvSpPr>
        <p:spPr>
          <a:xfrm>
            <a:off x="366336" y="3578160"/>
            <a:ext cx="4287726" cy="1226429"/>
          </a:xfrm>
        </p:spPr>
        <p:txBody>
          <a:bodyPr>
            <a:normAutofit fontScale="32500" lnSpcReduction="20000"/>
          </a:bodyPr>
          <a:lstStyle/>
          <a:p>
            <a:pPr marL="0" indent="0">
              <a:buNone/>
            </a:pPr>
            <a:r>
              <a:rPr lang="en-US" sz="4900" b="1" cap="small" dirty="0">
                <a:solidFill>
                  <a:schemeClr val="tx1"/>
                </a:solidFill>
              </a:rPr>
              <a:t>Optimizing Instructional Practice Through Meaningful Community Alliances  </a:t>
            </a:r>
            <a:endParaRPr lang="en-US" sz="4900" b="1" cap="small" dirty="0" smtClean="0">
              <a:solidFill>
                <a:schemeClr val="tx1"/>
              </a:solidFill>
            </a:endParaRPr>
          </a:p>
          <a:p>
            <a:pPr marL="0" indent="0">
              <a:buNone/>
            </a:pPr>
            <a:endParaRPr lang="en-US" sz="2000" cap="small" dirty="0">
              <a:solidFill>
                <a:schemeClr val="tx1"/>
              </a:solidFill>
            </a:endParaRPr>
          </a:p>
          <a:p>
            <a:pPr marL="0" indent="0">
              <a:buNone/>
            </a:pPr>
            <a:endParaRPr lang="en-US" sz="2400" cap="small" dirty="0" smtClean="0">
              <a:solidFill>
                <a:schemeClr val="tx1"/>
              </a:solidFill>
            </a:endParaRPr>
          </a:p>
          <a:p>
            <a:pPr marL="0" indent="0">
              <a:buNone/>
            </a:pPr>
            <a:r>
              <a:rPr lang="en-US" sz="4000" cap="small" dirty="0" smtClean="0">
                <a:solidFill>
                  <a:schemeClr val="tx1"/>
                </a:solidFill>
              </a:rPr>
              <a:t>Dr. Julie Turner, </a:t>
            </a:r>
            <a:r>
              <a:rPr lang="en-US" sz="4000" cap="small" dirty="0" err="1" smtClean="0">
                <a:solidFill>
                  <a:schemeClr val="tx1"/>
                </a:solidFill>
              </a:rPr>
              <a:t>Lindenwood</a:t>
            </a:r>
            <a:r>
              <a:rPr lang="en-US" sz="4000" cap="small" dirty="0" smtClean="0">
                <a:solidFill>
                  <a:schemeClr val="tx1"/>
                </a:solidFill>
              </a:rPr>
              <a:t> University</a:t>
            </a:r>
            <a:endParaRPr lang="en-US" sz="4000" cap="small" dirty="0">
              <a:solidFill>
                <a:schemeClr val="tx1"/>
              </a:solidFill>
            </a:endParaRPr>
          </a:p>
          <a:p>
            <a:pPr marL="0" indent="0">
              <a:buNone/>
            </a:pPr>
            <a:endParaRPr lang="en-US" sz="2000" b="1" spc="300" dirty="0"/>
          </a:p>
        </p:txBody>
      </p:sp>
      <p:sp>
        <p:nvSpPr>
          <p:cNvPr id="12" name="Slide Number Placeholder 5">
            <a:extLst>
              <a:ext uri="{FF2B5EF4-FFF2-40B4-BE49-F238E27FC236}">
                <a16:creationId xmlns:a16="http://schemas.microsoft.com/office/drawing/2014/main" id="{76003202-7763-4CAC-BE5B-2C056E66C701}"/>
              </a:ext>
            </a:extLst>
          </p:cNvPr>
          <p:cNvSpPr>
            <a:spLocks noGrp="1"/>
          </p:cNvSpPr>
          <p:nvPr>
            <p:ph type="sldNum" sz="quarter" idx="12"/>
          </p:nvPr>
        </p:nvSpPr>
        <p:spPr>
          <a:xfrm>
            <a:off x="6553200" y="5296959"/>
            <a:ext cx="2133600" cy="304271"/>
          </a:xfrm>
        </p:spPr>
        <p:txBody>
          <a:bodyPr/>
          <a:lstStyle/>
          <a:p>
            <a:pPr>
              <a:spcAft>
                <a:spcPts val="600"/>
              </a:spcAft>
            </a:pPr>
            <a:fld id="{0226CCDC-3057-A845-8B73-831E010D3BA8}" type="slidenum">
              <a:rPr lang="en-US" smtClean="0"/>
              <a:pPr>
                <a:spcAft>
                  <a:spcPts val="600"/>
                </a:spcAft>
              </a:pPr>
              <a:t>1</a:t>
            </a:fld>
            <a:endParaRPr lang="en-US"/>
          </a:p>
        </p:txBody>
      </p:sp>
      <p:sp>
        <p:nvSpPr>
          <p:cNvPr id="4" name="Rectangle 3"/>
          <p:cNvSpPr/>
          <p:nvPr/>
        </p:nvSpPr>
        <p:spPr>
          <a:xfrm>
            <a:off x="4800600" y="69575"/>
            <a:ext cx="4194313" cy="55316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Logo&#10;&#10;Description automatically generated">
            <a:extLst>
              <a:ext uri="{FF2B5EF4-FFF2-40B4-BE49-F238E27FC236}">
                <a16:creationId xmlns:a16="http://schemas.microsoft.com/office/drawing/2014/main" id="{82E761E9-BE66-6E47-A2B3-B401DCC6529D}"/>
              </a:ext>
            </a:extLst>
          </p:cNvPr>
          <p:cNvPicPr>
            <a:picLocks noChangeAspect="1"/>
          </p:cNvPicPr>
          <p:nvPr/>
        </p:nvPicPr>
        <p:blipFill>
          <a:blip r:embed="rId2"/>
          <a:stretch>
            <a:fillRect/>
          </a:stretch>
        </p:blipFill>
        <p:spPr>
          <a:xfrm>
            <a:off x="5556384" y="3951741"/>
            <a:ext cx="2682744" cy="1099660"/>
          </a:xfrm>
          <a:prstGeom prst="rect">
            <a:avLst/>
          </a:prstGeom>
        </p:spPr>
      </p:pic>
      <p:cxnSp>
        <p:nvCxnSpPr>
          <p:cNvPr id="6" name="Straight Connector 5"/>
          <p:cNvCxnSpPr/>
          <p:nvPr/>
        </p:nvCxnSpPr>
        <p:spPr>
          <a:xfrm>
            <a:off x="656492" y="3094892"/>
            <a:ext cx="3516923" cy="1172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5460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t>How To </a:t>
            </a:r>
            <a:r>
              <a:rPr lang="en-US" sz="3000" b="1" dirty="0" smtClean="0"/>
              <a:t>Do It</a:t>
            </a:r>
            <a:r>
              <a:rPr lang="en-US" sz="3000" b="1" dirty="0"/>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2443069"/>
              </p:ext>
            </p:extLst>
          </p:nvPr>
        </p:nvGraphicFramePr>
        <p:xfrm>
          <a:off x="4790049" y="1992312"/>
          <a:ext cx="3918057" cy="2713336"/>
        </p:xfrm>
        <a:graphic>
          <a:graphicData uri="http://schemas.openxmlformats.org/drawingml/2006/table">
            <a:tbl>
              <a:tblPr firstRow="1" firstCol="1" bandRow="1"/>
              <a:tblGrid>
                <a:gridCol w="1305777">
                  <a:extLst>
                    <a:ext uri="{9D8B030D-6E8A-4147-A177-3AD203B41FA5}">
                      <a16:colId xmlns:a16="http://schemas.microsoft.com/office/drawing/2014/main" val="1297824320"/>
                    </a:ext>
                  </a:extLst>
                </a:gridCol>
                <a:gridCol w="1306140">
                  <a:extLst>
                    <a:ext uri="{9D8B030D-6E8A-4147-A177-3AD203B41FA5}">
                      <a16:colId xmlns:a16="http://schemas.microsoft.com/office/drawing/2014/main" val="3869231884"/>
                    </a:ext>
                  </a:extLst>
                </a:gridCol>
                <a:gridCol w="1306140">
                  <a:extLst>
                    <a:ext uri="{9D8B030D-6E8A-4147-A177-3AD203B41FA5}">
                      <a16:colId xmlns:a16="http://schemas.microsoft.com/office/drawing/2014/main" val="41911925"/>
                    </a:ext>
                  </a:extLst>
                </a:gridCol>
              </a:tblGrid>
              <a:tr h="438299">
                <a:tc>
                  <a:txBody>
                    <a:bodyPr/>
                    <a:lstStyle/>
                    <a:p>
                      <a:pPr marL="0" marR="0" algn="ctr">
                        <a:lnSpc>
                          <a:spcPct val="107000"/>
                        </a:lnSpc>
                        <a:spcBef>
                          <a:spcPts val="0"/>
                        </a:spcBef>
                        <a:spcAft>
                          <a:spcPts val="0"/>
                        </a:spcAft>
                      </a:pPr>
                      <a:r>
                        <a:rPr lang="en-US" sz="800" b="1">
                          <a:effectLst/>
                          <a:latin typeface="Gill Sans MT" panose="020B0502020104020203" pitchFamily="34" charset="0"/>
                          <a:ea typeface="Calibri" panose="020F0502020204030204" pitchFamily="34" charset="0"/>
                          <a:cs typeface="Times New Roman" panose="02020603050405020304" pitchFamily="18" charset="0"/>
                        </a:rPr>
                        <a:t>Current Academic Learning Objective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800" b="1">
                          <a:effectLst/>
                          <a:latin typeface="Gill Sans MT" panose="020B0502020104020203" pitchFamily="34" charset="0"/>
                          <a:ea typeface="Calibri" panose="020F0502020204030204" pitchFamily="34" charset="0"/>
                          <a:cs typeface="Times New Roman" panose="02020603050405020304" pitchFamily="18" charset="0"/>
                        </a:rPr>
                        <a:t>Community Engagement Opportunity</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800" b="1">
                          <a:effectLst/>
                          <a:latin typeface="Gill Sans MT" panose="020B0502020104020203" pitchFamily="34" charset="0"/>
                          <a:ea typeface="Calibri" panose="020F0502020204030204" pitchFamily="34" charset="0"/>
                          <a:cs typeface="Times New Roman" panose="02020603050405020304" pitchFamily="18" charset="0"/>
                        </a:rPr>
                        <a:t>Assessment Opportunity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400616551"/>
                  </a:ext>
                </a:extLst>
              </a:tr>
              <a:tr h="730499">
                <a:tc>
                  <a:txBody>
                    <a:bodyPr/>
                    <a:lstStyle/>
                    <a:p>
                      <a:pPr marL="0" marR="0">
                        <a:lnSpc>
                          <a:spcPct val="107000"/>
                        </a:lnSpc>
                        <a:spcBef>
                          <a:spcPts val="0"/>
                        </a:spcBef>
                        <a:spcAft>
                          <a:spcPts val="0"/>
                        </a:spcAft>
                      </a:pPr>
                      <a:r>
                        <a:rPr lang="en-US" sz="80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5131732"/>
                  </a:ext>
                </a:extLst>
              </a:tr>
              <a:tr h="772269">
                <a:tc>
                  <a:txBody>
                    <a:bodyPr/>
                    <a:lstStyle/>
                    <a:p>
                      <a:pPr marL="0" marR="0">
                        <a:lnSpc>
                          <a:spcPct val="107000"/>
                        </a:lnSpc>
                        <a:spcBef>
                          <a:spcPts val="0"/>
                        </a:spcBef>
                        <a:spcAft>
                          <a:spcPts val="0"/>
                        </a:spcAft>
                      </a:pPr>
                      <a:r>
                        <a:rPr lang="en-US" sz="80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590391"/>
                  </a:ext>
                </a:extLst>
              </a:tr>
              <a:tr h="772269">
                <a:tc>
                  <a:txBody>
                    <a:bodyPr/>
                    <a:lstStyle/>
                    <a:p>
                      <a:pPr marL="0" marR="0">
                        <a:lnSpc>
                          <a:spcPct val="107000"/>
                        </a:lnSpc>
                        <a:spcBef>
                          <a:spcPts val="0"/>
                        </a:spcBef>
                        <a:spcAft>
                          <a:spcPts val="0"/>
                        </a:spcAft>
                      </a:pPr>
                      <a:r>
                        <a:rPr lang="en-US" sz="800" dirty="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800" dirty="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dirty="0">
                          <a:effectLst/>
                          <a:latin typeface="Gill Sans MT" panose="020B0502020104020203"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5534648"/>
                  </a:ext>
                </a:extLst>
              </a:tr>
            </a:tbl>
          </a:graphicData>
        </a:graphic>
      </p:graphicFrame>
      <p:sp>
        <p:nvSpPr>
          <p:cNvPr id="5" name="Rectangle 1"/>
          <p:cNvSpPr>
            <a:spLocks noChangeArrowheads="1"/>
          </p:cNvSpPr>
          <p:nvPr/>
        </p:nvSpPr>
        <p:spPr bwMode="auto">
          <a:xfrm>
            <a:off x="1" y="3187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6" name="TextBox 5"/>
          <p:cNvSpPr txBox="1"/>
          <p:nvPr/>
        </p:nvSpPr>
        <p:spPr>
          <a:xfrm>
            <a:off x="548640" y="1756435"/>
            <a:ext cx="4125351" cy="3416320"/>
          </a:xfrm>
          <a:prstGeom prst="rect">
            <a:avLst/>
          </a:prstGeom>
          <a:noFill/>
        </p:spPr>
        <p:txBody>
          <a:bodyPr wrap="square" rtlCol="0">
            <a:spAutoFit/>
          </a:bodyPr>
          <a:lstStyle/>
          <a:p>
            <a:r>
              <a:rPr lang="en-US" sz="1350" dirty="0"/>
              <a:t>Write your current course learning objectives in the spaces below. Then reflect on </a:t>
            </a:r>
            <a:r>
              <a:rPr lang="en-US" sz="1350" i="1" dirty="0"/>
              <a:t>how engagement with the community might strengthen one or more of them or enable new learning objectives</a:t>
            </a:r>
            <a:r>
              <a:rPr lang="en-US" sz="1350" dirty="0"/>
              <a:t>. Lastly, compose assessment opportunities along with a new or revised learning objectives (if applicable) in the space below the numbered spaces. </a:t>
            </a:r>
          </a:p>
          <a:p>
            <a:r>
              <a:rPr lang="en-US" sz="1350" dirty="0"/>
              <a:t> </a:t>
            </a:r>
          </a:p>
          <a:p>
            <a:r>
              <a:rPr lang="en-US" sz="1350" dirty="0"/>
              <a:t>To note, service learning typically operates best within the following “themes:” </a:t>
            </a:r>
          </a:p>
          <a:p>
            <a:r>
              <a:rPr lang="en-US" sz="1350" dirty="0"/>
              <a:t> </a:t>
            </a:r>
          </a:p>
          <a:p>
            <a:pPr marL="285750" lvl="0" indent="-285750">
              <a:buFont typeface="Arial" panose="020B0604020202020204" pitchFamily="34" charset="0"/>
              <a:buChar char="•"/>
            </a:pPr>
            <a:r>
              <a:rPr lang="en-US" sz="1350" dirty="0"/>
              <a:t>	</a:t>
            </a:r>
            <a:r>
              <a:rPr lang="en-US" sz="1350" i="1" dirty="0"/>
              <a:t>Better Self and Social Awareness </a:t>
            </a:r>
          </a:p>
          <a:p>
            <a:pPr marL="285750" lvl="0" indent="-285750">
              <a:buFont typeface="Arial" panose="020B0604020202020204" pitchFamily="34" charset="0"/>
              <a:buChar char="•"/>
            </a:pPr>
            <a:r>
              <a:rPr lang="en-US" sz="1350" i="1" dirty="0"/>
              <a:t>	Social Responsibility </a:t>
            </a:r>
          </a:p>
          <a:p>
            <a:pPr marL="285750" lvl="0" indent="-285750">
              <a:buFont typeface="Arial" panose="020B0604020202020204" pitchFamily="34" charset="0"/>
              <a:buChar char="•"/>
            </a:pPr>
            <a:r>
              <a:rPr lang="en-US" sz="1350" i="1" dirty="0"/>
              <a:t>	Community and Social Justice </a:t>
            </a:r>
          </a:p>
          <a:p>
            <a:pPr marL="285750" lvl="0" indent="-285750">
              <a:buFont typeface="Arial" panose="020B0604020202020204" pitchFamily="34" charset="0"/>
              <a:buChar char="•"/>
            </a:pPr>
            <a:r>
              <a:rPr lang="en-US" sz="1350" i="1" dirty="0"/>
              <a:t>	Multicultural Civic Engagement </a:t>
            </a:r>
          </a:p>
          <a:p>
            <a:pPr marL="285750" lvl="0" indent="-285750">
              <a:buFont typeface="Arial" panose="020B0604020202020204" pitchFamily="34" charset="0"/>
              <a:buChar char="•"/>
            </a:pPr>
            <a:r>
              <a:rPr lang="en-US" sz="1350" i="1" dirty="0"/>
              <a:t>	Develop 21st Century Skills</a:t>
            </a:r>
          </a:p>
        </p:txBody>
      </p:sp>
    </p:spTree>
    <p:extLst>
      <p:ext uri="{BB962C8B-B14F-4D97-AF65-F5344CB8AC3E}">
        <p14:creationId xmlns:p14="http://schemas.microsoft.com/office/powerpoint/2010/main" val="1183729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226CCDC-3057-A845-8B73-831E010D3BA8}" type="slidenum">
              <a:rPr lang="en-US" smtClean="0"/>
              <a:t>11</a:t>
            </a:fld>
            <a:endParaRPr lang="en-US"/>
          </a:p>
        </p:txBody>
      </p:sp>
      <p:graphicFrame>
        <p:nvGraphicFramePr>
          <p:cNvPr id="9" name="Content Placeholder 8"/>
          <p:cNvGraphicFramePr>
            <a:graphicFrameLocks noGrp="1" noChangeAspect="1"/>
          </p:cNvGraphicFramePr>
          <p:nvPr>
            <p:ph idx="1"/>
            <p:extLst>
              <p:ext uri="{D42A27DB-BD31-4B8C-83A1-F6EECF244321}">
                <p14:modId xmlns:p14="http://schemas.microsoft.com/office/powerpoint/2010/main" val="2466470136"/>
              </p:ext>
            </p:extLst>
          </p:nvPr>
        </p:nvGraphicFramePr>
        <p:xfrm>
          <a:off x="1324708" y="900282"/>
          <a:ext cx="6506308" cy="4396677"/>
        </p:xfrm>
        <a:graphic>
          <a:graphicData uri="http://schemas.openxmlformats.org/presentationml/2006/ole">
            <mc:AlternateContent xmlns:mc="http://schemas.openxmlformats.org/markup-compatibility/2006">
              <mc:Choice xmlns:v="urn:schemas-microsoft-com:vml" Requires="v">
                <p:oleObj spid="_x0000_s2088" name="Document" r:id="rId3" imgW="6872357" imgH="4715861" progId="Word.Document.12">
                  <p:embed/>
                </p:oleObj>
              </mc:Choice>
              <mc:Fallback>
                <p:oleObj name="Document" r:id="rId3" imgW="6872357" imgH="4715861" progId="Word.Document.12">
                  <p:embed/>
                  <p:pic>
                    <p:nvPicPr>
                      <p:cNvPr id="2" name="Object 1"/>
                      <p:cNvPicPr/>
                      <p:nvPr/>
                    </p:nvPicPr>
                    <p:blipFill>
                      <a:blip r:embed="rId4"/>
                      <a:stretch>
                        <a:fillRect/>
                      </a:stretch>
                    </p:blipFill>
                    <p:spPr>
                      <a:xfrm>
                        <a:off x="1324708" y="900282"/>
                        <a:ext cx="6506308" cy="4396677"/>
                      </a:xfrm>
                      <a:prstGeom prst="rect">
                        <a:avLst/>
                      </a:prstGeom>
                    </p:spPr>
                  </p:pic>
                </p:oleObj>
              </mc:Fallback>
            </mc:AlternateContent>
          </a:graphicData>
        </a:graphic>
      </p:graphicFrame>
    </p:spTree>
    <p:extLst>
      <p:ext uri="{BB962C8B-B14F-4D97-AF65-F5344CB8AC3E}">
        <p14:creationId xmlns:p14="http://schemas.microsoft.com/office/powerpoint/2010/main" val="1020307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274320" y="902677"/>
            <a:ext cx="1329397" cy="1356068"/>
          </a:xfrm>
          <a:prstGeom prst="rect">
            <a:avLst/>
          </a:prstGeom>
        </p:spPr>
      </p:pic>
      <p:sp>
        <p:nvSpPr>
          <p:cNvPr id="2" name="Title 1"/>
          <p:cNvSpPr>
            <a:spLocks noGrp="1"/>
          </p:cNvSpPr>
          <p:nvPr>
            <p:ph type="title"/>
          </p:nvPr>
        </p:nvSpPr>
        <p:spPr/>
        <p:txBody>
          <a:bodyPr>
            <a:normAutofit/>
          </a:bodyPr>
          <a:lstStyle/>
          <a:p>
            <a:r>
              <a:rPr lang="en-US" sz="3600" b="1" dirty="0" smtClean="0">
                <a:solidFill>
                  <a:schemeClr val="accent4">
                    <a:lumMod val="75000"/>
                  </a:schemeClr>
                </a:solidFill>
              </a:rPr>
              <a:t>Four</a:t>
            </a:r>
            <a:r>
              <a:rPr lang="en-US" sz="3600" b="1" dirty="0" smtClean="0"/>
              <a:t> Guiding Questions</a:t>
            </a:r>
            <a:r>
              <a:rPr lang="en-US" sz="3600" b="1" dirty="0"/>
              <a:t>…</a:t>
            </a:r>
          </a:p>
        </p:txBody>
      </p:sp>
      <p:sp>
        <p:nvSpPr>
          <p:cNvPr id="3" name="Content Placeholder 2"/>
          <p:cNvSpPr>
            <a:spLocks noGrp="1"/>
          </p:cNvSpPr>
          <p:nvPr>
            <p:ph idx="1"/>
          </p:nvPr>
        </p:nvSpPr>
        <p:spPr/>
        <p:txBody>
          <a:bodyPr>
            <a:normAutofit fontScale="92500"/>
          </a:bodyPr>
          <a:lstStyle/>
          <a:p>
            <a:pPr marL="0" indent="0">
              <a:buNone/>
            </a:pPr>
            <a:endParaRPr lang="en-US" dirty="0"/>
          </a:p>
          <a:p>
            <a:pPr marL="257175" indent="-257175">
              <a:buFont typeface="+mj-lt"/>
              <a:buAutoNum type="arabicParenR"/>
            </a:pPr>
            <a:r>
              <a:rPr lang="en-US" sz="1800" i="1" u="sng" dirty="0"/>
              <a:t>Engagement </a:t>
            </a:r>
            <a:r>
              <a:rPr lang="en-US" sz="1800" dirty="0"/>
              <a:t>— Does the service component meet a public good? How will the community be consulted and how will the campus-community boundaries be negotiated? </a:t>
            </a:r>
          </a:p>
          <a:p>
            <a:pPr marL="257175" indent="-257175">
              <a:buFont typeface="+mj-lt"/>
              <a:buAutoNum type="arabicParenR"/>
            </a:pPr>
            <a:r>
              <a:rPr lang="en-US" sz="1800" i="1" u="sng" dirty="0"/>
              <a:t>Reflection</a:t>
            </a:r>
            <a:r>
              <a:rPr lang="en-US" sz="1800" i="1" dirty="0"/>
              <a:t> </a:t>
            </a:r>
            <a:r>
              <a:rPr lang="en-US" sz="1800" dirty="0"/>
              <a:t>— Is there a mechanism that encourages students to link their service experience to course content and to reflect upon why the service is important?</a:t>
            </a:r>
          </a:p>
          <a:p>
            <a:pPr marL="257175" indent="-257175">
              <a:buFont typeface="+mj-lt"/>
              <a:buAutoNum type="arabicParenR"/>
            </a:pPr>
            <a:r>
              <a:rPr lang="en-US" sz="1800" i="1" u="sng" dirty="0"/>
              <a:t>Reciprocity</a:t>
            </a:r>
            <a:r>
              <a:rPr lang="en-US" sz="1800" dirty="0"/>
              <a:t> — How will your students and the community teach and learn from one another? </a:t>
            </a:r>
          </a:p>
          <a:p>
            <a:pPr marL="257175" indent="-257175">
              <a:buFont typeface="+mj-lt"/>
              <a:buAutoNum type="arabicParenR"/>
            </a:pPr>
            <a:r>
              <a:rPr lang="en-US" sz="1800" i="1" u="sng" dirty="0"/>
              <a:t>Public Dissemination</a:t>
            </a:r>
            <a:r>
              <a:rPr lang="en-US" sz="1800" u="sng" dirty="0"/>
              <a:t> </a:t>
            </a:r>
            <a:r>
              <a:rPr lang="en-US" sz="1800" dirty="0"/>
              <a:t>— How will the service work be presented or returned to the public?</a:t>
            </a:r>
          </a:p>
          <a:p>
            <a:endParaRPr lang="en-US" dirty="0"/>
          </a:p>
        </p:txBody>
      </p:sp>
    </p:spTree>
    <p:extLst>
      <p:ext uri="{BB962C8B-B14F-4D97-AF65-F5344CB8AC3E}">
        <p14:creationId xmlns:p14="http://schemas.microsoft.com/office/powerpoint/2010/main" val="15611188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94" y="1229960"/>
            <a:ext cx="8272212" cy="835186"/>
          </a:xfrm>
        </p:spPr>
        <p:txBody>
          <a:bodyPr>
            <a:noAutofit/>
          </a:bodyPr>
          <a:lstStyle/>
          <a:p>
            <a:r>
              <a:rPr lang="en-US" sz="3600" b="1" dirty="0" smtClean="0"/>
              <a:t>Potential student learning outcomes for service-learning courses </a:t>
            </a:r>
            <a:endParaRPr lang="en-US" sz="3600" b="1" dirty="0"/>
          </a:p>
        </p:txBody>
      </p:sp>
      <p:sp>
        <p:nvSpPr>
          <p:cNvPr id="3" name="Content Placeholder 2"/>
          <p:cNvSpPr>
            <a:spLocks noGrp="1"/>
          </p:cNvSpPr>
          <p:nvPr>
            <p:ph idx="1"/>
          </p:nvPr>
        </p:nvSpPr>
        <p:spPr>
          <a:xfrm>
            <a:off x="351692" y="2602177"/>
            <a:ext cx="8229600" cy="3112823"/>
          </a:xfrm>
        </p:spPr>
        <p:txBody>
          <a:bodyPr>
            <a:normAutofit/>
          </a:bodyPr>
          <a:lstStyle/>
          <a:p>
            <a:r>
              <a:rPr lang="en-US" sz="3300" i="1" dirty="0"/>
              <a:t>Refer to handout </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5258554" y="2704305"/>
            <a:ext cx="2586854" cy="2536235"/>
          </a:xfrm>
          <a:prstGeom prst="rect">
            <a:avLst/>
          </a:prstGeom>
          <a:ln>
            <a:noFill/>
          </a:ln>
          <a:effectLst>
            <a:softEdge rad="112500"/>
          </a:effectLst>
        </p:spPr>
      </p:pic>
    </p:spTree>
    <p:extLst>
      <p:ext uri="{BB962C8B-B14F-4D97-AF65-F5344CB8AC3E}">
        <p14:creationId xmlns:p14="http://schemas.microsoft.com/office/powerpoint/2010/main" val="30345584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94" y="1430402"/>
            <a:ext cx="8272212" cy="760350"/>
          </a:xfrm>
        </p:spPr>
        <p:txBody>
          <a:bodyPr>
            <a:normAutofit fontScale="90000"/>
          </a:bodyPr>
          <a:lstStyle/>
          <a:p>
            <a:r>
              <a:rPr lang="en-US" sz="4000" b="1" u="sng" dirty="0"/>
              <a:t>Designing Community Engagement Component </a:t>
            </a:r>
            <a:r>
              <a:rPr lang="en-US" dirty="0"/>
              <a:t/>
            </a:r>
            <a:br>
              <a:rPr lang="en-US" dirty="0"/>
            </a:br>
            <a:endParaRPr lang="en-US" dirty="0"/>
          </a:p>
        </p:txBody>
      </p:sp>
      <p:pic>
        <p:nvPicPr>
          <p:cNvPr id="4" name="Picture 3"/>
          <p:cNvPicPr>
            <a:picLocks noChangeAspect="1"/>
          </p:cNvPicPr>
          <p:nvPr/>
        </p:nvPicPr>
        <p:blipFill>
          <a:blip r:embed="rId2">
            <a:duotone>
              <a:schemeClr val="accent4">
                <a:shade val="45000"/>
                <a:satMod val="135000"/>
              </a:schemeClr>
              <a:prstClr val="white"/>
            </a:duotone>
          </a:blip>
          <a:stretch>
            <a:fillRect/>
          </a:stretch>
        </p:blipFill>
        <p:spPr>
          <a:xfrm>
            <a:off x="5603966" y="2000250"/>
            <a:ext cx="2937588" cy="2919781"/>
          </a:xfrm>
          <a:prstGeom prst="rect">
            <a:avLst/>
          </a:prstGeom>
        </p:spPr>
      </p:pic>
      <p:sp>
        <p:nvSpPr>
          <p:cNvPr id="3" name="Content Placeholder 2"/>
          <p:cNvSpPr>
            <a:spLocks noGrp="1"/>
          </p:cNvSpPr>
          <p:nvPr>
            <p:ph idx="1"/>
          </p:nvPr>
        </p:nvSpPr>
        <p:spPr>
          <a:xfrm>
            <a:off x="435895" y="2190752"/>
            <a:ext cx="8272211" cy="3370968"/>
          </a:xfrm>
        </p:spPr>
        <p:txBody>
          <a:bodyPr/>
          <a:lstStyle/>
          <a:p>
            <a:pPr marL="0" indent="0">
              <a:buNone/>
            </a:pPr>
            <a:r>
              <a:rPr lang="en-US" sz="1800" dirty="0"/>
              <a:t>Review your learning objectives. Then ask yourself:</a:t>
            </a:r>
          </a:p>
          <a:p>
            <a:pPr lvl="0"/>
            <a:r>
              <a:rPr lang="en-US" sz="1800" dirty="0"/>
              <a:t>What kind of community partner might connect to your learning objectives? Where is the partner located?</a:t>
            </a:r>
          </a:p>
          <a:p>
            <a:pPr lvl="0"/>
            <a:r>
              <a:rPr lang="en-US" sz="1800" dirty="0"/>
              <a:t>With whom would the student work?</a:t>
            </a:r>
          </a:p>
          <a:p>
            <a:pPr lvl="0"/>
            <a:r>
              <a:rPr lang="en-US" sz="1800" dirty="0"/>
              <a:t>How many “contact hours” do you think would be necessary for students to authentically engage with the community in order to achieve the course learning goals? </a:t>
            </a:r>
          </a:p>
          <a:p>
            <a:endParaRPr lang="en-US" dirty="0"/>
          </a:p>
        </p:txBody>
      </p:sp>
    </p:spTree>
    <p:extLst>
      <p:ext uri="{BB962C8B-B14F-4D97-AF65-F5344CB8AC3E}">
        <p14:creationId xmlns:p14="http://schemas.microsoft.com/office/powerpoint/2010/main" val="2647882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b="1" u="sng" dirty="0"/>
              <a:t>Service </a:t>
            </a:r>
            <a:r>
              <a:rPr lang="en-US" sz="2700" b="1" u="sng" dirty="0" smtClean="0"/>
              <a:t>Site Databases </a:t>
            </a:r>
            <a:endParaRPr lang="en-US" sz="2700" b="1" u="sng" dirty="0"/>
          </a:p>
        </p:txBody>
      </p:sp>
      <p:pic>
        <p:nvPicPr>
          <p:cNvPr id="7" name="Picture 6"/>
          <p:cNvPicPr>
            <a:picLocks noChangeAspect="1"/>
          </p:cNvPicPr>
          <p:nvPr/>
        </p:nvPicPr>
        <p:blipFill>
          <a:blip r:embed="rId2">
            <a:clrChange>
              <a:clrFrom>
                <a:srgbClr val="000000"/>
              </a:clrFrom>
              <a:clrTo>
                <a:srgbClr val="000000">
                  <a:alpha val="0"/>
                </a:srgbClr>
              </a:clrTo>
            </a:clrChange>
            <a:duotone>
              <a:schemeClr val="bg2">
                <a:shade val="45000"/>
                <a:satMod val="135000"/>
              </a:schemeClr>
              <a:prstClr val="white"/>
            </a:duotone>
          </a:blip>
          <a:stretch>
            <a:fillRect/>
          </a:stretch>
        </p:blipFill>
        <p:spPr>
          <a:xfrm>
            <a:off x="2203441" y="1342749"/>
            <a:ext cx="2734082" cy="1882616"/>
          </a:xfrm>
          <a:prstGeom prst="rect">
            <a:avLst/>
          </a:prstGeom>
        </p:spPr>
      </p:pic>
      <p:sp>
        <p:nvSpPr>
          <p:cNvPr id="3" name="Text Placeholder 2"/>
          <p:cNvSpPr>
            <a:spLocks noGrp="1"/>
          </p:cNvSpPr>
          <p:nvPr>
            <p:ph type="body" idx="1"/>
          </p:nvPr>
        </p:nvSpPr>
        <p:spPr>
          <a:xfrm>
            <a:off x="573735" y="1772917"/>
            <a:ext cx="3815306" cy="402004"/>
          </a:xfrm>
        </p:spPr>
        <p:txBody>
          <a:bodyPr>
            <a:normAutofit fontScale="85000" lnSpcReduction="10000"/>
          </a:bodyPr>
          <a:lstStyle/>
          <a:p>
            <a:r>
              <a:rPr lang="en-US" b="1" dirty="0" smtClean="0"/>
              <a:t>Examples </a:t>
            </a:r>
            <a:r>
              <a:rPr lang="en-US" i="1" dirty="0" smtClean="0"/>
              <a:t>(St. Louis Area) </a:t>
            </a:r>
            <a:endParaRPr lang="en-US" i="1" dirty="0"/>
          </a:p>
        </p:txBody>
      </p:sp>
      <p:sp>
        <p:nvSpPr>
          <p:cNvPr id="4" name="Content Placeholder 3"/>
          <p:cNvSpPr>
            <a:spLocks noGrp="1"/>
          </p:cNvSpPr>
          <p:nvPr>
            <p:ph sz="half" idx="2"/>
          </p:nvPr>
        </p:nvSpPr>
        <p:spPr>
          <a:xfrm>
            <a:off x="435895" y="2176599"/>
            <a:ext cx="3678905" cy="3125289"/>
          </a:xfrm>
        </p:spPr>
        <p:txBody>
          <a:bodyPr>
            <a:normAutofit fontScale="55000" lnSpcReduction="20000"/>
          </a:bodyPr>
          <a:lstStyle/>
          <a:p>
            <a:r>
              <a:rPr lang="en-US" dirty="0">
                <a:hlinkClick r:id="rId3"/>
              </a:rPr>
              <a:t>United Way of Greater St. Louis Volunteer Center</a:t>
            </a:r>
            <a:endParaRPr lang="en-US" dirty="0"/>
          </a:p>
          <a:p>
            <a:r>
              <a:rPr lang="en-US" dirty="0">
                <a:hlinkClick r:id="rId4"/>
              </a:rPr>
              <a:t>Community Council of St. Charles </a:t>
            </a:r>
            <a:endParaRPr lang="en-US" dirty="0"/>
          </a:p>
          <a:p>
            <a:r>
              <a:rPr lang="en-US" dirty="0">
                <a:hlinkClick r:id="rId5"/>
              </a:rPr>
              <a:t>UMSL Community Needs Survey</a:t>
            </a:r>
            <a:endParaRPr lang="en-US" dirty="0"/>
          </a:p>
          <a:p>
            <a:r>
              <a:rPr lang="en-US" dirty="0">
                <a:hlinkClick r:id="rId6"/>
              </a:rPr>
              <a:t>Volunteer Match </a:t>
            </a:r>
            <a:endParaRPr lang="en-US" dirty="0"/>
          </a:p>
          <a:p>
            <a:r>
              <a:rPr lang="en-US" dirty="0">
                <a:hlinkClick r:id="rId7"/>
              </a:rPr>
              <a:t>Nine Network Database</a:t>
            </a:r>
            <a:endParaRPr lang="en-US" dirty="0"/>
          </a:p>
          <a:p>
            <a:r>
              <a:rPr lang="en-US" dirty="0">
                <a:hlinkClick r:id="rId8"/>
              </a:rPr>
              <a:t>St. Louis Business Journal</a:t>
            </a:r>
            <a:endParaRPr lang="en-US" dirty="0"/>
          </a:p>
          <a:p>
            <a:r>
              <a:rPr lang="en-US" dirty="0">
                <a:hlinkClick r:id="rId9"/>
              </a:rPr>
              <a:t>SLU </a:t>
            </a:r>
            <a:r>
              <a:rPr lang="en-US" dirty="0" smtClean="0">
                <a:hlinkClick r:id="rId9"/>
              </a:rPr>
              <a:t>Database</a:t>
            </a:r>
            <a:endParaRPr lang="en-US" dirty="0" smtClean="0"/>
          </a:p>
          <a:p>
            <a:r>
              <a:rPr lang="en-US" dirty="0">
                <a:hlinkClick r:id="rId10"/>
              </a:rPr>
              <a:t>Directory of Associations </a:t>
            </a:r>
            <a:endParaRPr lang="en-US" dirty="0"/>
          </a:p>
          <a:p>
            <a:r>
              <a:rPr lang="en-US" dirty="0">
                <a:hlinkClick r:id="rId11"/>
              </a:rPr>
              <a:t>Business Associations in Missouri</a:t>
            </a:r>
            <a:endParaRPr lang="en-US" dirty="0"/>
          </a:p>
          <a:p>
            <a:r>
              <a:rPr lang="en-US" dirty="0">
                <a:hlinkClick r:id="rId12"/>
              </a:rPr>
              <a:t>Missouri Society of Association Executives</a:t>
            </a:r>
            <a:endParaRPr lang="en-US" dirty="0"/>
          </a:p>
          <a:p>
            <a:r>
              <a:rPr lang="en-US" dirty="0">
                <a:hlinkClick r:id="rId13"/>
              </a:rPr>
              <a:t>Literacy Associations</a:t>
            </a:r>
            <a:endParaRPr lang="en-US" dirty="0"/>
          </a:p>
          <a:p>
            <a:r>
              <a:rPr lang="en-US" dirty="0">
                <a:hlinkClick r:id="rId14"/>
              </a:rPr>
              <a:t>Science Promotion Organizations</a:t>
            </a:r>
            <a:endParaRPr lang="en-US" dirty="0"/>
          </a:p>
          <a:p>
            <a:r>
              <a:rPr lang="en-US" dirty="0">
                <a:hlinkClick r:id="rId15"/>
              </a:rPr>
              <a:t>Humanities</a:t>
            </a:r>
            <a:endParaRPr lang="en-US" dirty="0"/>
          </a:p>
          <a:p>
            <a:r>
              <a:rPr lang="en-US" dirty="0">
                <a:hlinkClick r:id="rId16"/>
              </a:rPr>
              <a:t>Various</a:t>
            </a:r>
            <a:endParaRPr lang="en-US" dirty="0"/>
          </a:p>
          <a:p>
            <a:endParaRPr lang="en-US" dirty="0"/>
          </a:p>
          <a:p>
            <a:endParaRPr lang="en-US" dirty="0"/>
          </a:p>
        </p:txBody>
      </p:sp>
      <p:sp>
        <p:nvSpPr>
          <p:cNvPr id="5" name="Text Placeholder 4"/>
          <p:cNvSpPr>
            <a:spLocks noGrp="1"/>
          </p:cNvSpPr>
          <p:nvPr>
            <p:ph type="body" sz="quarter" idx="3"/>
          </p:nvPr>
        </p:nvSpPr>
        <p:spPr>
          <a:xfrm>
            <a:off x="4663282" y="1819751"/>
            <a:ext cx="4044824" cy="415030"/>
          </a:xfrm>
        </p:spPr>
        <p:txBody>
          <a:bodyPr>
            <a:normAutofit fontScale="92500" lnSpcReduction="10000"/>
          </a:bodyPr>
          <a:lstStyle/>
          <a:p>
            <a:r>
              <a:rPr lang="en-US" b="1" dirty="0" smtClean="0"/>
              <a:t>Virtual Opportunities </a:t>
            </a:r>
            <a:endParaRPr lang="en-US" b="1" dirty="0"/>
          </a:p>
        </p:txBody>
      </p:sp>
      <p:sp>
        <p:nvSpPr>
          <p:cNvPr id="6" name="Content Placeholder 5"/>
          <p:cNvSpPr>
            <a:spLocks noGrp="1"/>
          </p:cNvSpPr>
          <p:nvPr>
            <p:ph sz="quarter" idx="4"/>
          </p:nvPr>
        </p:nvSpPr>
        <p:spPr>
          <a:xfrm>
            <a:off x="4663282" y="2333332"/>
            <a:ext cx="4044825" cy="2694236"/>
          </a:xfrm>
        </p:spPr>
        <p:txBody>
          <a:bodyPr>
            <a:normAutofit fontScale="47500" lnSpcReduction="20000"/>
          </a:bodyPr>
          <a:lstStyle/>
          <a:p>
            <a:pPr marL="0" indent="0">
              <a:buNone/>
            </a:pPr>
            <a:r>
              <a:rPr lang="en-US" dirty="0">
                <a:solidFill>
                  <a:schemeClr val="tx1"/>
                </a:solidFill>
              </a:rPr>
              <a:t>Remote/virtual volunteer opportunities are on the rise, serving as particularly meaningful opportunities for online students. Here are some useful databases:</a:t>
            </a:r>
          </a:p>
          <a:p>
            <a:r>
              <a:rPr lang="en-US" u="sng" dirty="0">
                <a:solidFill>
                  <a:schemeClr val="tx1"/>
                </a:solidFill>
                <a:hlinkClick r:id="rId17"/>
              </a:rPr>
              <a:t>UNV Online Volunteering </a:t>
            </a:r>
            <a:r>
              <a:rPr lang="en-US" dirty="0">
                <a:solidFill>
                  <a:schemeClr val="tx1"/>
                </a:solidFill>
              </a:rPr>
              <a:t>is a service by United Nations Volunteers that connects individual volunteers with organizations working for sustainable human development around the world.</a:t>
            </a:r>
          </a:p>
          <a:p>
            <a:r>
              <a:rPr lang="en-US" u="sng" dirty="0">
                <a:solidFill>
                  <a:schemeClr val="tx1"/>
                </a:solidFill>
                <a:hlinkClick r:id="rId18"/>
              </a:rPr>
              <a:t>Idealist.org</a:t>
            </a:r>
            <a:r>
              <a:rPr lang="en-US" dirty="0">
                <a:solidFill>
                  <a:schemeClr val="tx1"/>
                </a:solidFill>
              </a:rPr>
              <a:t> is a great search tool for locating volunteer opportunities with a nonprofit focus—and you can search by location, focus area, schedule and more.</a:t>
            </a:r>
          </a:p>
          <a:p>
            <a:r>
              <a:rPr lang="en-US" u="sng" dirty="0">
                <a:solidFill>
                  <a:schemeClr val="tx1"/>
                </a:solidFill>
                <a:hlinkClick r:id="rId19"/>
              </a:rPr>
              <a:t>DoSomething.org </a:t>
            </a:r>
            <a:r>
              <a:rPr lang="en-US" dirty="0">
                <a:solidFill>
                  <a:schemeClr val="tx1"/>
                </a:solidFill>
              </a:rPr>
              <a:t>allows you to volunteer for any cause, from anywhere, at any time.</a:t>
            </a:r>
          </a:p>
          <a:p>
            <a:r>
              <a:rPr lang="en-US" dirty="0">
                <a:solidFill>
                  <a:schemeClr val="tx1"/>
                </a:solidFill>
                <a:hlinkClick r:id="rId20"/>
              </a:rPr>
              <a:t>Goodwill</a:t>
            </a:r>
            <a:endParaRPr lang="en-US" dirty="0">
              <a:solidFill>
                <a:schemeClr val="tx1"/>
              </a:solidFill>
            </a:endParaRPr>
          </a:p>
          <a:p>
            <a:r>
              <a:rPr lang="en-US" dirty="0">
                <a:solidFill>
                  <a:schemeClr val="tx1"/>
                </a:solidFill>
                <a:hlinkClick r:id="rId21"/>
              </a:rPr>
              <a:t>Create the Good (AARP)</a:t>
            </a:r>
            <a:endParaRPr lang="en-US" dirty="0">
              <a:solidFill>
                <a:schemeClr val="tx1"/>
              </a:solidFill>
            </a:endParaRPr>
          </a:p>
          <a:p>
            <a:endParaRPr lang="en-US" dirty="0"/>
          </a:p>
        </p:txBody>
      </p:sp>
    </p:spTree>
    <p:extLst>
      <p:ext uri="{BB962C8B-B14F-4D97-AF65-F5344CB8AC3E}">
        <p14:creationId xmlns:p14="http://schemas.microsoft.com/office/powerpoint/2010/main" val="26145414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Must-do</a:t>
            </a:r>
            <a:r>
              <a:rPr lang="en-US" sz="3000" b="1" dirty="0"/>
              <a:t>…</a:t>
            </a:r>
          </a:p>
        </p:txBody>
      </p:sp>
      <p:sp>
        <p:nvSpPr>
          <p:cNvPr id="3" name="Content Placeholder 2"/>
          <p:cNvSpPr>
            <a:spLocks noGrp="1"/>
          </p:cNvSpPr>
          <p:nvPr>
            <p:ph idx="1"/>
          </p:nvPr>
        </p:nvSpPr>
        <p:spPr>
          <a:xfrm>
            <a:off x="435895" y="1778374"/>
            <a:ext cx="8272211" cy="3439085"/>
          </a:xfrm>
        </p:spPr>
        <p:txBody>
          <a:bodyPr>
            <a:normAutofit fontScale="40000" lnSpcReduction="20000"/>
          </a:bodyPr>
          <a:lstStyle/>
          <a:p>
            <a:r>
              <a:rPr lang="en-US" b="1" dirty="0"/>
              <a:t>Start early</a:t>
            </a:r>
            <a:r>
              <a:rPr lang="en-US" b="1" dirty="0" smtClean="0"/>
              <a:t>: </a:t>
            </a:r>
            <a:r>
              <a:rPr lang="en-US" dirty="0" smtClean="0"/>
              <a:t>Contact </a:t>
            </a:r>
            <a:r>
              <a:rPr lang="en-US" dirty="0"/>
              <a:t>potential partners as much as possible in advance of the course start. If you ask the organization to do their part at the last minute, you might be in for an unpleasant surprise. It is likely to prove disruptive and costly for them. Provide a draft of the syllabus to the organization well in advance. </a:t>
            </a:r>
          </a:p>
          <a:p>
            <a:r>
              <a:rPr lang="en-US" b="1" dirty="0"/>
              <a:t>Questions to ask yourself: </a:t>
            </a:r>
            <a:endParaRPr lang="en-US" b="1" dirty="0" smtClean="0"/>
          </a:p>
          <a:p>
            <a:pPr lvl="1"/>
            <a:r>
              <a:rPr lang="en-US" dirty="0" smtClean="0"/>
              <a:t>What </a:t>
            </a:r>
            <a:r>
              <a:rPr lang="en-US" dirty="0"/>
              <a:t>will each group bring to the partnership, and what will each receive from it? This is something that should be discussed with the representative of the community organization. Other questions you should answer are: </a:t>
            </a:r>
            <a:endParaRPr lang="en-US" dirty="0" smtClean="0"/>
          </a:p>
          <a:p>
            <a:pPr lvl="1"/>
            <a:r>
              <a:rPr lang="en-US" dirty="0" smtClean="0"/>
              <a:t>What’s </a:t>
            </a:r>
            <a:r>
              <a:rPr lang="en-US" dirty="0"/>
              <a:t>the optimum number of students? </a:t>
            </a:r>
          </a:p>
          <a:p>
            <a:pPr lvl="1"/>
            <a:r>
              <a:rPr lang="en-US" dirty="0" smtClean="0"/>
              <a:t>What </a:t>
            </a:r>
            <a:r>
              <a:rPr lang="en-US" dirty="0"/>
              <a:t>kinds of skills and knowledge do they need? </a:t>
            </a:r>
          </a:p>
          <a:p>
            <a:pPr lvl="1"/>
            <a:r>
              <a:rPr lang="en-US" dirty="0" smtClean="0"/>
              <a:t>How </a:t>
            </a:r>
            <a:r>
              <a:rPr lang="en-US" dirty="0"/>
              <a:t>much service is needed? How frequently? </a:t>
            </a:r>
          </a:p>
          <a:p>
            <a:pPr lvl="1"/>
            <a:r>
              <a:rPr lang="en-US" dirty="0" smtClean="0"/>
              <a:t>What </a:t>
            </a:r>
            <a:r>
              <a:rPr lang="en-US" dirty="0"/>
              <a:t>are the tasks? </a:t>
            </a:r>
          </a:p>
          <a:p>
            <a:pPr lvl="1"/>
            <a:r>
              <a:rPr lang="en-US" dirty="0" smtClean="0"/>
              <a:t>How </a:t>
            </a:r>
            <a:r>
              <a:rPr lang="en-US" dirty="0"/>
              <a:t>will the community partner want to be involved in reflecting on the project? • How will student service be evaluated? </a:t>
            </a:r>
          </a:p>
          <a:p>
            <a:r>
              <a:rPr lang="en-US" b="1" dirty="0"/>
              <a:t>Invite the partner to class</a:t>
            </a:r>
            <a:r>
              <a:rPr lang="en-US" b="1" dirty="0" smtClean="0"/>
              <a:t>:  </a:t>
            </a:r>
            <a:r>
              <a:rPr lang="en-US" dirty="0" smtClean="0"/>
              <a:t>While </a:t>
            </a:r>
            <a:r>
              <a:rPr lang="en-US" dirty="0"/>
              <a:t>it might not work out for them, you’ll find that many representatives of community organizations enjoy interacting with students in a class setting. A good touch is to provide an honorarium and pay for their parking when they come to campus.</a:t>
            </a:r>
          </a:p>
          <a:p>
            <a:r>
              <a:rPr lang="en-US" b="1" dirty="0"/>
              <a:t>Decide how you’ll stay in touch: </a:t>
            </a:r>
            <a:r>
              <a:rPr lang="en-US" dirty="0"/>
              <a:t>This is very important, covered under “Communication” in Chapter 5. It is essential to keep things running smoothly and successfully manage the project. Communicate regularly and often. </a:t>
            </a:r>
          </a:p>
          <a:p>
            <a:r>
              <a:rPr lang="en-US" b="1" dirty="0"/>
              <a:t>Identify a back-up service site</a:t>
            </a:r>
            <a:r>
              <a:rPr lang="en-US" b="1" dirty="0" smtClean="0"/>
              <a:t>:  </a:t>
            </a:r>
            <a:r>
              <a:rPr lang="en-US" dirty="0" smtClean="0"/>
              <a:t>If </a:t>
            </a:r>
            <a:r>
              <a:rPr lang="en-US" dirty="0"/>
              <a:t>your community partner wants to be involved in selecting students, you need a backup plan for students not compatible with that organization. </a:t>
            </a:r>
          </a:p>
        </p:txBody>
      </p:sp>
      <p:pic>
        <p:nvPicPr>
          <p:cNvPr id="5" name="Picture 4"/>
          <p:cNvPicPr>
            <a:picLocks noChangeAspect="1"/>
          </p:cNvPicPr>
          <p:nvPr/>
        </p:nvPicPr>
        <p:blipFill>
          <a:blip r:embed="rId2">
            <a:clrChange>
              <a:clrFrom>
                <a:srgbClr val="FDFDFD"/>
              </a:clrFrom>
              <a:clrTo>
                <a:srgbClr val="FDFDFD">
                  <a:alpha val="0"/>
                </a:srgbClr>
              </a:clrTo>
            </a:clrChange>
          </a:blip>
          <a:stretch>
            <a:fillRect/>
          </a:stretch>
        </p:blipFill>
        <p:spPr>
          <a:xfrm>
            <a:off x="6953389" y="371055"/>
            <a:ext cx="1328738" cy="1407319"/>
          </a:xfrm>
          <a:prstGeom prst="rect">
            <a:avLst/>
          </a:prstGeom>
        </p:spPr>
      </p:pic>
    </p:spTree>
    <p:extLst>
      <p:ext uri="{BB962C8B-B14F-4D97-AF65-F5344CB8AC3E}">
        <p14:creationId xmlns:p14="http://schemas.microsoft.com/office/powerpoint/2010/main" val="288204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4786" y="1115852"/>
            <a:ext cx="5151197" cy="3950903"/>
          </a:xfrm>
          <a:prstGeom prst="rect">
            <a:avLst/>
          </a:prstGeom>
        </p:spPr>
      </p:pic>
      <p:pic>
        <p:nvPicPr>
          <p:cNvPr id="3" name="Picture 2"/>
          <p:cNvPicPr>
            <a:picLocks noChangeAspect="1"/>
          </p:cNvPicPr>
          <p:nvPr/>
        </p:nvPicPr>
        <p:blipFill>
          <a:blip r:embed="rId3"/>
          <a:stretch>
            <a:fillRect/>
          </a:stretch>
        </p:blipFill>
        <p:spPr>
          <a:xfrm>
            <a:off x="4016830" y="1029182"/>
            <a:ext cx="999308" cy="4037573"/>
          </a:xfrm>
          <a:prstGeom prst="rect">
            <a:avLst/>
          </a:prstGeom>
        </p:spPr>
      </p:pic>
      <p:pic>
        <p:nvPicPr>
          <p:cNvPr id="4" name="Picture 3"/>
          <p:cNvPicPr>
            <a:picLocks noChangeAspect="1"/>
          </p:cNvPicPr>
          <p:nvPr/>
        </p:nvPicPr>
        <p:blipFill>
          <a:blip r:embed="rId4"/>
          <a:stretch>
            <a:fillRect/>
          </a:stretch>
        </p:blipFill>
        <p:spPr>
          <a:xfrm>
            <a:off x="4918165" y="1029182"/>
            <a:ext cx="967817" cy="4037573"/>
          </a:xfrm>
          <a:prstGeom prst="rect">
            <a:avLst/>
          </a:prstGeom>
        </p:spPr>
      </p:pic>
      <p:pic>
        <p:nvPicPr>
          <p:cNvPr id="5" name="Picture 4"/>
          <p:cNvPicPr>
            <a:picLocks noChangeAspect="1"/>
          </p:cNvPicPr>
          <p:nvPr/>
        </p:nvPicPr>
        <p:blipFill>
          <a:blip r:embed="rId4"/>
          <a:stretch>
            <a:fillRect/>
          </a:stretch>
        </p:blipFill>
        <p:spPr>
          <a:xfrm>
            <a:off x="2396012" y="1029182"/>
            <a:ext cx="915423" cy="3950551"/>
          </a:xfrm>
          <a:prstGeom prst="rect">
            <a:avLst/>
          </a:prstGeom>
        </p:spPr>
      </p:pic>
      <p:pic>
        <p:nvPicPr>
          <p:cNvPr id="6" name="Picture 5"/>
          <p:cNvPicPr>
            <a:picLocks noChangeAspect="1"/>
          </p:cNvPicPr>
          <p:nvPr/>
        </p:nvPicPr>
        <p:blipFill>
          <a:blip r:embed="rId5"/>
          <a:stretch>
            <a:fillRect/>
          </a:stretch>
        </p:blipFill>
        <p:spPr>
          <a:xfrm>
            <a:off x="6591378" y="1029181"/>
            <a:ext cx="2201906" cy="2557055"/>
          </a:xfrm>
          <a:prstGeom prst="rect">
            <a:avLst/>
          </a:prstGeom>
        </p:spPr>
      </p:pic>
      <p:sp>
        <p:nvSpPr>
          <p:cNvPr id="7" name="TextBox 6"/>
          <p:cNvSpPr txBox="1"/>
          <p:nvPr/>
        </p:nvSpPr>
        <p:spPr>
          <a:xfrm>
            <a:off x="6342600" y="3851910"/>
            <a:ext cx="2562301" cy="1015663"/>
          </a:xfrm>
          <a:prstGeom prst="rect">
            <a:avLst/>
          </a:prstGeom>
          <a:noFill/>
        </p:spPr>
        <p:txBody>
          <a:bodyPr wrap="square" rtlCol="0">
            <a:spAutoFit/>
          </a:bodyPr>
          <a:lstStyle/>
          <a:p>
            <a:pPr algn="ctr"/>
            <a:r>
              <a:rPr lang="en-US" sz="2000" b="1" cap="small" dirty="0">
                <a:solidFill>
                  <a:schemeClr val="accent6">
                    <a:lumMod val="75000"/>
                  </a:schemeClr>
                </a:solidFill>
                <a:latin typeface="Georgia" panose="02040502050405020303" pitchFamily="18" charset="0"/>
              </a:rPr>
              <a:t>Service Learning &amp; Bloom’s Taxonomy </a:t>
            </a:r>
          </a:p>
        </p:txBody>
      </p:sp>
    </p:spTree>
    <p:extLst>
      <p:ext uri="{BB962C8B-B14F-4D97-AF65-F5344CB8AC3E}">
        <p14:creationId xmlns:p14="http://schemas.microsoft.com/office/powerpoint/2010/main" val="39354602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DFEFF"/>
              </a:clrFrom>
              <a:clrTo>
                <a:srgbClr val="FDFEFF">
                  <a:alpha val="0"/>
                </a:srgbClr>
              </a:clrTo>
            </a:clrChange>
            <a:duotone>
              <a:schemeClr val="bg2">
                <a:shade val="45000"/>
                <a:satMod val="135000"/>
              </a:schemeClr>
              <a:prstClr val="white"/>
            </a:duotone>
          </a:blip>
          <a:stretch>
            <a:fillRect/>
          </a:stretch>
        </p:blipFill>
        <p:spPr>
          <a:xfrm>
            <a:off x="495420" y="1039812"/>
            <a:ext cx="1720242" cy="2608455"/>
          </a:xfrm>
          <a:prstGeom prst="rect">
            <a:avLst/>
          </a:prstGeom>
        </p:spPr>
      </p:pic>
      <p:sp>
        <p:nvSpPr>
          <p:cNvPr id="2" name="Title 1"/>
          <p:cNvSpPr>
            <a:spLocks noGrp="1"/>
          </p:cNvSpPr>
          <p:nvPr>
            <p:ph type="title"/>
          </p:nvPr>
        </p:nvSpPr>
        <p:spPr/>
        <p:txBody>
          <a:bodyPr>
            <a:normAutofit/>
          </a:bodyPr>
          <a:lstStyle/>
          <a:p>
            <a:r>
              <a:rPr lang="en-US" sz="2400" b="1" dirty="0">
                <a:solidFill>
                  <a:schemeClr val="tx1"/>
                </a:solidFill>
              </a:rPr>
              <a:t>8-Block design </a:t>
            </a:r>
            <a:r>
              <a:rPr lang="en-US" sz="2400" b="1" dirty="0" smtClean="0">
                <a:solidFill>
                  <a:schemeClr val="tx1"/>
                </a:solidFill>
              </a:rPr>
              <a:t>(Carleton </a:t>
            </a:r>
            <a:r>
              <a:rPr lang="en-US" sz="2400" b="1" dirty="0">
                <a:solidFill>
                  <a:schemeClr val="tx1"/>
                </a:solidFill>
              </a:rPr>
              <a:t>College)</a:t>
            </a:r>
          </a:p>
        </p:txBody>
      </p:sp>
      <p:sp>
        <p:nvSpPr>
          <p:cNvPr id="3" name="Content Placeholder 2"/>
          <p:cNvSpPr>
            <a:spLocks noGrp="1"/>
          </p:cNvSpPr>
          <p:nvPr>
            <p:ph idx="1"/>
          </p:nvPr>
        </p:nvSpPr>
        <p:spPr/>
        <p:txBody>
          <a:bodyPr>
            <a:normAutofit/>
          </a:bodyPr>
          <a:lstStyle/>
          <a:p>
            <a:r>
              <a:rPr lang="en-US" sz="2700" dirty="0">
                <a:hlinkClick r:id="rId3"/>
              </a:rPr>
              <a:t>Service Learning 8-Block </a:t>
            </a:r>
            <a:endParaRPr lang="en-US" sz="2700" dirty="0"/>
          </a:p>
        </p:txBody>
      </p:sp>
    </p:spTree>
    <p:extLst>
      <p:ext uri="{BB962C8B-B14F-4D97-AF65-F5344CB8AC3E}">
        <p14:creationId xmlns:p14="http://schemas.microsoft.com/office/powerpoint/2010/main" val="11657188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u="sng" dirty="0">
                <a:solidFill>
                  <a:schemeClr val="accent4">
                    <a:lumMod val="50000"/>
                  </a:schemeClr>
                </a:solidFill>
              </a:rPr>
              <a:t>Step </a:t>
            </a:r>
            <a:r>
              <a:rPr lang="en-US" sz="2400" b="1" u="sng" dirty="0" smtClean="0">
                <a:solidFill>
                  <a:schemeClr val="accent4">
                    <a:lumMod val="50000"/>
                  </a:schemeClr>
                </a:solidFill>
              </a:rPr>
              <a:t>Two</a:t>
            </a:r>
            <a:r>
              <a:rPr lang="en-US" sz="2400" b="1" u="sng" dirty="0">
                <a:solidFill>
                  <a:schemeClr val="accent4">
                    <a:lumMod val="50000"/>
                  </a:schemeClr>
                </a:solidFill>
              </a:rPr>
              <a:t>: </a:t>
            </a:r>
            <a:r>
              <a:rPr lang="en-US" sz="2400" b="1" dirty="0"/>
              <a:t/>
            </a:r>
            <a:br>
              <a:rPr lang="en-US" sz="2400" b="1" dirty="0"/>
            </a:br>
            <a:r>
              <a:rPr lang="en-US" sz="2400" b="1" dirty="0" smtClean="0"/>
              <a:t>Planning Course Instruction </a:t>
            </a:r>
            <a:r>
              <a:rPr lang="en-US" sz="2400" b="1" dirty="0"/>
              <a:t>&amp; </a:t>
            </a:r>
            <a:r>
              <a:rPr lang="en-US" sz="2400" b="1" dirty="0" smtClean="0"/>
              <a:t>Activities </a:t>
            </a:r>
            <a:endParaRPr lang="en-US" sz="2400" b="1" dirty="0"/>
          </a:p>
        </p:txBody>
      </p:sp>
      <p:sp>
        <p:nvSpPr>
          <p:cNvPr id="3" name="Content Placeholder 2"/>
          <p:cNvSpPr>
            <a:spLocks noGrp="1"/>
          </p:cNvSpPr>
          <p:nvPr>
            <p:ph idx="1"/>
          </p:nvPr>
        </p:nvSpPr>
        <p:spPr>
          <a:xfrm>
            <a:off x="414589" y="1992311"/>
            <a:ext cx="8272211" cy="3348763"/>
          </a:xfrm>
        </p:spPr>
        <p:txBody>
          <a:bodyPr>
            <a:normAutofit fontScale="32500" lnSpcReduction="20000"/>
          </a:bodyPr>
          <a:lstStyle/>
          <a:p>
            <a:pPr marL="0" indent="0">
              <a:lnSpc>
                <a:spcPct val="120000"/>
              </a:lnSpc>
              <a:spcBef>
                <a:spcPts val="0"/>
              </a:spcBef>
              <a:buNone/>
            </a:pPr>
            <a:r>
              <a:rPr lang="en-US" b="1" dirty="0" smtClean="0"/>
              <a:t>Ted-Ed</a:t>
            </a:r>
            <a:endParaRPr lang="en-US" dirty="0"/>
          </a:p>
          <a:p>
            <a:pPr>
              <a:lnSpc>
                <a:spcPct val="120000"/>
              </a:lnSpc>
              <a:spcBef>
                <a:spcPts val="0"/>
              </a:spcBef>
            </a:pPr>
            <a:r>
              <a:rPr lang="en-US" u="sng" dirty="0">
                <a:hlinkClick r:id="rId2"/>
              </a:rPr>
              <a:t>https://ed.ted.com/educator</a:t>
            </a:r>
            <a:endParaRPr lang="en-US" dirty="0"/>
          </a:p>
          <a:p>
            <a:pPr marL="0" indent="0">
              <a:lnSpc>
                <a:spcPct val="120000"/>
              </a:lnSpc>
              <a:spcBef>
                <a:spcPts val="0"/>
              </a:spcBef>
              <a:buNone/>
            </a:pPr>
            <a:endParaRPr lang="en-US" dirty="0"/>
          </a:p>
          <a:p>
            <a:pPr marL="0" indent="0">
              <a:lnSpc>
                <a:spcPct val="120000"/>
              </a:lnSpc>
              <a:spcBef>
                <a:spcPts val="0"/>
              </a:spcBef>
              <a:buNone/>
            </a:pPr>
            <a:r>
              <a:rPr lang="en-US" b="1" dirty="0"/>
              <a:t>PBS Education</a:t>
            </a:r>
            <a:endParaRPr lang="en-US" dirty="0"/>
          </a:p>
          <a:p>
            <a:pPr>
              <a:lnSpc>
                <a:spcPct val="120000"/>
              </a:lnSpc>
              <a:spcBef>
                <a:spcPts val="0"/>
              </a:spcBef>
            </a:pPr>
            <a:r>
              <a:rPr lang="en-US" u="sng" dirty="0">
                <a:hlinkClick r:id="rId3"/>
              </a:rPr>
              <a:t>https://www.pbs.org/education/</a:t>
            </a:r>
            <a:endParaRPr lang="en-US" dirty="0"/>
          </a:p>
          <a:p>
            <a:pPr marL="0" indent="0">
              <a:lnSpc>
                <a:spcPct val="120000"/>
              </a:lnSpc>
              <a:spcBef>
                <a:spcPts val="0"/>
              </a:spcBef>
              <a:buNone/>
            </a:pPr>
            <a:r>
              <a:rPr lang="en-US" dirty="0"/>
              <a:t> </a:t>
            </a:r>
          </a:p>
          <a:p>
            <a:pPr marL="0" indent="0">
              <a:lnSpc>
                <a:spcPct val="120000"/>
              </a:lnSpc>
              <a:spcBef>
                <a:spcPts val="0"/>
              </a:spcBef>
              <a:buNone/>
            </a:pPr>
            <a:r>
              <a:rPr lang="en-US" b="1" dirty="0" err="1"/>
              <a:t>YouTubeEDU</a:t>
            </a:r>
            <a:r>
              <a:rPr lang="en-US" b="1" dirty="0"/>
              <a:t> </a:t>
            </a:r>
            <a:endParaRPr lang="en-US" dirty="0"/>
          </a:p>
          <a:p>
            <a:pPr>
              <a:lnSpc>
                <a:spcPct val="120000"/>
              </a:lnSpc>
              <a:spcBef>
                <a:spcPts val="0"/>
              </a:spcBef>
            </a:pPr>
            <a:r>
              <a:rPr lang="en-US" u="sng" dirty="0">
                <a:hlinkClick r:id="rId4"/>
              </a:rPr>
              <a:t>https://www.youtube.com/education</a:t>
            </a:r>
            <a:endParaRPr lang="en-US" dirty="0"/>
          </a:p>
          <a:p>
            <a:pPr>
              <a:lnSpc>
                <a:spcPct val="120000"/>
              </a:lnSpc>
              <a:spcBef>
                <a:spcPts val="0"/>
              </a:spcBef>
            </a:pPr>
            <a:r>
              <a:rPr lang="en-US" u="sng" dirty="0">
                <a:hlinkClick r:id="rId5"/>
              </a:rPr>
              <a:t>My Playlist</a:t>
            </a:r>
            <a:r>
              <a:rPr lang="en-US" dirty="0"/>
              <a:t> </a:t>
            </a:r>
          </a:p>
          <a:p>
            <a:pPr marL="0" indent="0">
              <a:lnSpc>
                <a:spcPct val="120000"/>
              </a:lnSpc>
              <a:spcBef>
                <a:spcPts val="0"/>
              </a:spcBef>
              <a:buNone/>
            </a:pPr>
            <a:endParaRPr lang="en-US" dirty="0"/>
          </a:p>
          <a:p>
            <a:pPr marL="0" indent="0">
              <a:lnSpc>
                <a:spcPct val="120000"/>
              </a:lnSpc>
              <a:spcBef>
                <a:spcPts val="0"/>
              </a:spcBef>
              <a:buNone/>
            </a:pPr>
            <a:r>
              <a:rPr lang="en-US" b="1" dirty="0" smtClean="0"/>
              <a:t>Facing </a:t>
            </a:r>
            <a:r>
              <a:rPr lang="en-US" b="1" dirty="0"/>
              <a:t>History</a:t>
            </a:r>
            <a:endParaRPr lang="en-US" dirty="0"/>
          </a:p>
          <a:p>
            <a:pPr>
              <a:lnSpc>
                <a:spcPct val="120000"/>
              </a:lnSpc>
              <a:spcBef>
                <a:spcPts val="0"/>
              </a:spcBef>
            </a:pPr>
            <a:r>
              <a:rPr lang="en-US" u="sng" dirty="0">
                <a:hlinkClick r:id="rId6"/>
              </a:rPr>
              <a:t>https://www.facinghistory.org/educator-resources</a:t>
            </a:r>
            <a:r>
              <a:rPr lang="en-US" dirty="0"/>
              <a:t> </a:t>
            </a:r>
          </a:p>
          <a:p>
            <a:pPr marL="0" indent="0">
              <a:lnSpc>
                <a:spcPct val="120000"/>
              </a:lnSpc>
              <a:spcBef>
                <a:spcPts val="0"/>
              </a:spcBef>
              <a:buNone/>
            </a:pPr>
            <a:r>
              <a:rPr lang="en-US" dirty="0"/>
              <a:t> </a:t>
            </a:r>
          </a:p>
          <a:p>
            <a:pPr marL="0" indent="0">
              <a:lnSpc>
                <a:spcPct val="120000"/>
              </a:lnSpc>
              <a:spcBef>
                <a:spcPts val="0"/>
              </a:spcBef>
              <a:buNone/>
            </a:pPr>
            <a:r>
              <a:rPr lang="en-US" b="1" dirty="0"/>
              <a:t>Teaching Tolerance</a:t>
            </a:r>
            <a:endParaRPr lang="en-US" dirty="0"/>
          </a:p>
          <a:p>
            <a:pPr>
              <a:lnSpc>
                <a:spcPct val="120000"/>
              </a:lnSpc>
              <a:spcBef>
                <a:spcPts val="0"/>
              </a:spcBef>
            </a:pPr>
            <a:r>
              <a:rPr lang="en-US" u="sng" dirty="0">
                <a:hlinkClick r:id="rId7"/>
              </a:rPr>
              <a:t>https://www.tolerance.org/classroom-resources/lessons</a:t>
            </a:r>
            <a:r>
              <a:rPr lang="en-US" dirty="0"/>
              <a:t> </a:t>
            </a:r>
          </a:p>
          <a:p>
            <a:pPr marL="0" indent="0">
              <a:lnSpc>
                <a:spcPct val="120000"/>
              </a:lnSpc>
              <a:spcBef>
                <a:spcPts val="0"/>
              </a:spcBef>
              <a:buNone/>
            </a:pPr>
            <a:endParaRPr lang="en-US" dirty="0"/>
          </a:p>
          <a:p>
            <a:pPr marL="0" indent="0">
              <a:lnSpc>
                <a:spcPct val="120000"/>
              </a:lnSpc>
              <a:spcBef>
                <a:spcPts val="0"/>
              </a:spcBef>
              <a:buNone/>
            </a:pPr>
            <a:r>
              <a:rPr lang="en-US" b="1" dirty="0" smtClean="0"/>
              <a:t>Social </a:t>
            </a:r>
            <a:r>
              <a:rPr lang="en-US" b="1" dirty="0"/>
              <a:t>Justice Books</a:t>
            </a:r>
            <a:endParaRPr lang="en-US" dirty="0"/>
          </a:p>
          <a:p>
            <a:pPr>
              <a:lnSpc>
                <a:spcPct val="120000"/>
              </a:lnSpc>
              <a:spcBef>
                <a:spcPts val="0"/>
              </a:spcBef>
            </a:pPr>
            <a:r>
              <a:rPr lang="en-US" u="sng" dirty="0">
                <a:hlinkClick r:id="rId8"/>
              </a:rPr>
              <a:t>https://socialjusticebooks.org/booklists/</a:t>
            </a:r>
            <a:r>
              <a:rPr lang="en-US" dirty="0"/>
              <a:t> </a:t>
            </a:r>
          </a:p>
          <a:p>
            <a:endParaRPr lang="en-US" dirty="0"/>
          </a:p>
        </p:txBody>
      </p:sp>
    </p:spTree>
    <p:extLst>
      <p:ext uri="{BB962C8B-B14F-4D97-AF65-F5344CB8AC3E}">
        <p14:creationId xmlns:p14="http://schemas.microsoft.com/office/powerpoint/2010/main" val="2223678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720C-EB2B-474A-84AE-9204E1D7B784}"/>
              </a:ext>
            </a:extLst>
          </p:cNvPr>
          <p:cNvSpPr>
            <a:spLocks noGrp="1"/>
          </p:cNvSpPr>
          <p:nvPr>
            <p:ph type="title"/>
          </p:nvPr>
        </p:nvSpPr>
        <p:spPr/>
        <p:txBody>
          <a:bodyPr>
            <a:normAutofit/>
          </a:bodyPr>
          <a:lstStyle/>
          <a:p>
            <a:r>
              <a:rPr lang="en-US" sz="3200" b="1" cap="small" dirty="0" smtClean="0"/>
              <a:t>Dr. Julie Turner</a:t>
            </a:r>
            <a:endParaRPr lang="en-US" sz="3200" b="1" cap="small" dirty="0"/>
          </a:p>
        </p:txBody>
      </p:sp>
      <p:sp>
        <p:nvSpPr>
          <p:cNvPr id="3" name="Content Placeholder 2">
            <a:extLst>
              <a:ext uri="{FF2B5EF4-FFF2-40B4-BE49-F238E27FC236}">
                <a16:creationId xmlns:a16="http://schemas.microsoft.com/office/drawing/2014/main" id="{56553B13-F4B1-E24F-AD3E-68513961A14C}"/>
              </a:ext>
            </a:extLst>
          </p:cNvPr>
          <p:cNvSpPr>
            <a:spLocks noGrp="1"/>
          </p:cNvSpPr>
          <p:nvPr>
            <p:ph sz="half" idx="1"/>
          </p:nvPr>
        </p:nvSpPr>
        <p:spPr/>
        <p:txBody>
          <a:bodyPr>
            <a:normAutofit fontScale="47500" lnSpcReduction="20000"/>
          </a:bodyPr>
          <a:lstStyle/>
          <a:p>
            <a:pPr marL="0" indent="0">
              <a:lnSpc>
                <a:spcPct val="120000"/>
              </a:lnSpc>
              <a:spcBef>
                <a:spcPts val="0"/>
              </a:spcBef>
              <a:spcAft>
                <a:spcPts val="0"/>
              </a:spcAft>
              <a:buNone/>
            </a:pPr>
            <a:r>
              <a:rPr lang="en-US" sz="3200" kern="900" dirty="0" smtClean="0"/>
              <a:t>Professor </a:t>
            </a:r>
            <a:r>
              <a:rPr lang="en-US" sz="3200" kern="900" dirty="0"/>
              <a:t>and Department Chair,  Nonprofit </a:t>
            </a:r>
            <a:r>
              <a:rPr lang="en-US" sz="3200" kern="900" dirty="0" smtClean="0"/>
              <a:t>Administration &amp; Entrepreneurship </a:t>
            </a:r>
            <a:endParaRPr lang="en-US" sz="3200" kern="900" dirty="0"/>
          </a:p>
          <a:p>
            <a:pPr marL="0" indent="0">
              <a:lnSpc>
                <a:spcPct val="120000"/>
              </a:lnSpc>
              <a:spcBef>
                <a:spcPts val="0"/>
              </a:spcBef>
              <a:spcAft>
                <a:spcPts val="0"/>
              </a:spcAft>
              <a:buNone/>
            </a:pPr>
            <a:r>
              <a:rPr lang="en-US" sz="3200" kern="900" dirty="0" err="1"/>
              <a:t>Lindenwood</a:t>
            </a:r>
            <a:r>
              <a:rPr lang="en-US" sz="3200" kern="900" dirty="0"/>
              <a:t> University </a:t>
            </a:r>
          </a:p>
          <a:p>
            <a:pPr marL="0" indent="0">
              <a:lnSpc>
                <a:spcPct val="120000"/>
              </a:lnSpc>
              <a:spcBef>
                <a:spcPts val="0"/>
              </a:spcBef>
              <a:spcAft>
                <a:spcPts val="0"/>
              </a:spcAft>
              <a:buNone/>
            </a:pPr>
            <a:r>
              <a:rPr lang="en-US" sz="3200" kern="900" dirty="0"/>
              <a:t>St. Charles, Missouri </a:t>
            </a:r>
          </a:p>
          <a:p>
            <a:pPr marL="0" indent="0">
              <a:lnSpc>
                <a:spcPct val="120000"/>
              </a:lnSpc>
              <a:spcBef>
                <a:spcPts val="0"/>
              </a:spcBef>
              <a:spcAft>
                <a:spcPts val="0"/>
              </a:spcAft>
              <a:buNone/>
            </a:pPr>
            <a:r>
              <a:rPr lang="en-US" sz="3200" i="1" kern="900" dirty="0"/>
              <a:t>Faculty Fellow, Service Learning (2019) </a:t>
            </a:r>
          </a:p>
          <a:p>
            <a:pPr>
              <a:lnSpc>
                <a:spcPct val="120000"/>
              </a:lnSpc>
              <a:spcBef>
                <a:spcPts val="0"/>
              </a:spcBef>
              <a:spcAft>
                <a:spcPts val="0"/>
              </a:spcAft>
            </a:pPr>
            <a:endParaRPr lang="en-US" dirty="0"/>
          </a:p>
          <a:p>
            <a:pPr marL="0" indent="0">
              <a:lnSpc>
                <a:spcPct val="120000"/>
              </a:lnSpc>
              <a:spcBef>
                <a:spcPts val="0"/>
              </a:spcBef>
              <a:spcAft>
                <a:spcPts val="0"/>
              </a:spcAft>
              <a:buNone/>
            </a:pPr>
            <a:r>
              <a:rPr lang="en-US" b="1" u="sng" cap="all" dirty="0">
                <a:solidFill>
                  <a:schemeClr val="tx1"/>
                </a:solidFill>
              </a:rPr>
              <a:t>Degree Offerings:</a:t>
            </a:r>
          </a:p>
          <a:p>
            <a:pPr marL="285750" indent="-285750">
              <a:lnSpc>
                <a:spcPct val="120000"/>
              </a:lnSpc>
              <a:spcBef>
                <a:spcPts val="0"/>
              </a:spcBef>
              <a:buFont typeface="Arial" panose="020B0604020202020204" pitchFamily="34" charset="0"/>
              <a:buChar char="•"/>
            </a:pPr>
            <a:r>
              <a:rPr lang="en-US" dirty="0"/>
              <a:t>Undergraduate Minor in NPA </a:t>
            </a:r>
          </a:p>
          <a:p>
            <a:pPr marL="285750" indent="-285750">
              <a:lnSpc>
                <a:spcPct val="120000"/>
              </a:lnSpc>
              <a:spcBef>
                <a:spcPts val="0"/>
              </a:spcBef>
              <a:buFont typeface="Arial" panose="020B0604020202020204" pitchFamily="34" charset="0"/>
              <a:buChar char="•"/>
            </a:pPr>
            <a:r>
              <a:rPr lang="en-US" dirty="0"/>
              <a:t>MA in NPA (online and on-ground) </a:t>
            </a:r>
          </a:p>
          <a:p>
            <a:pPr marL="285750" indent="-285750">
              <a:lnSpc>
                <a:spcPct val="120000"/>
              </a:lnSpc>
              <a:spcBef>
                <a:spcPts val="0"/>
              </a:spcBef>
              <a:buFont typeface="Arial" panose="020B0604020202020204" pitchFamily="34" charset="0"/>
              <a:buChar char="•"/>
            </a:pPr>
            <a:r>
              <a:rPr lang="en-US" dirty="0"/>
              <a:t>Executive Certificate in NPA </a:t>
            </a:r>
          </a:p>
          <a:p>
            <a:endParaRPr lang="en-US" dirty="0"/>
          </a:p>
        </p:txBody>
      </p:sp>
      <p:sp>
        <p:nvSpPr>
          <p:cNvPr id="7" name="Content Placeholder 6">
            <a:extLst>
              <a:ext uri="{FF2B5EF4-FFF2-40B4-BE49-F238E27FC236}">
                <a16:creationId xmlns:a16="http://schemas.microsoft.com/office/drawing/2014/main" id="{E05AD760-8089-FB4A-AD0B-DC53FDEEE6A2}"/>
              </a:ext>
            </a:extLst>
          </p:cNvPr>
          <p:cNvSpPr>
            <a:spLocks noGrp="1"/>
          </p:cNvSpPr>
          <p:nvPr>
            <p:ph sz="half" idx="2"/>
          </p:nvPr>
        </p:nvSpPr>
        <p:spPr>
          <a:xfrm>
            <a:off x="4572000" y="0"/>
            <a:ext cx="4572000" cy="5715000"/>
          </a:xfrm>
        </p:spPr>
        <p:txBody>
          <a:bodyPr>
            <a:normAutofit fontScale="47500" lnSpcReduction="20000"/>
          </a:bodyPr>
          <a:lstStyle/>
          <a:p>
            <a:endParaRPr lang="en-US" dirty="0"/>
          </a:p>
        </p:txBody>
      </p:sp>
      <p:sp>
        <p:nvSpPr>
          <p:cNvPr id="5" name="Slide Number Placeholder 4"/>
          <p:cNvSpPr>
            <a:spLocks noGrp="1"/>
          </p:cNvSpPr>
          <p:nvPr>
            <p:ph type="sldNum" sz="quarter" idx="12"/>
          </p:nvPr>
        </p:nvSpPr>
        <p:spPr/>
        <p:txBody>
          <a:bodyPr/>
          <a:lstStyle/>
          <a:p>
            <a:fld id="{0226CCDC-3057-A845-8B73-831E010D3BA8}" type="slidenum">
              <a:rPr lang="en-US" smtClean="0"/>
              <a:pPr/>
              <a:t>2</a:t>
            </a:fld>
            <a:endParaRPr lang="en-US" dirty="0"/>
          </a:p>
        </p:txBody>
      </p:sp>
      <p:sp>
        <p:nvSpPr>
          <p:cNvPr id="6" name="Rectangle 5"/>
          <p:cNvSpPr/>
          <p:nvPr/>
        </p:nvSpPr>
        <p:spPr>
          <a:xfrm>
            <a:off x="5312004" y="985134"/>
            <a:ext cx="3091992" cy="4034672"/>
          </a:xfrm>
          <a:prstGeom prst="rect">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5076092" y="750277"/>
            <a:ext cx="3610708" cy="4367935"/>
          </a:xfrm>
          <a:prstGeom prst="rect">
            <a:avLst/>
          </a:prstGeom>
        </p:spPr>
      </p:pic>
      <p:cxnSp>
        <p:nvCxnSpPr>
          <p:cNvPr id="11" name="Straight Connector 10"/>
          <p:cNvCxnSpPr/>
          <p:nvPr/>
        </p:nvCxnSpPr>
        <p:spPr>
          <a:xfrm>
            <a:off x="457200" y="1863969"/>
            <a:ext cx="373966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2645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b="1" dirty="0"/>
              <a:t>Campus C</a:t>
            </a:r>
            <a:r>
              <a:rPr lang="en-US" sz="2700" b="1" dirty="0" smtClean="0"/>
              <a:t>ompact</a:t>
            </a:r>
            <a:endParaRPr lang="en-US" sz="2700" b="1" dirty="0"/>
          </a:p>
        </p:txBody>
      </p:sp>
      <p:sp>
        <p:nvSpPr>
          <p:cNvPr id="3" name="Content Placeholder 2"/>
          <p:cNvSpPr>
            <a:spLocks noGrp="1"/>
          </p:cNvSpPr>
          <p:nvPr>
            <p:ph idx="1"/>
          </p:nvPr>
        </p:nvSpPr>
        <p:spPr/>
        <p:txBody>
          <a:bodyPr>
            <a:normAutofit/>
          </a:bodyPr>
          <a:lstStyle/>
          <a:p>
            <a:r>
              <a:rPr lang="en-US" sz="2700" dirty="0">
                <a:hlinkClick r:id="rId2"/>
              </a:rPr>
              <a:t>Syllabi Archive </a:t>
            </a:r>
            <a:endParaRPr lang="en-US" sz="2700" dirty="0"/>
          </a:p>
        </p:txBody>
      </p:sp>
      <p:pic>
        <p:nvPicPr>
          <p:cNvPr id="4" name="Picture 3"/>
          <p:cNvPicPr>
            <a:picLocks noChangeAspect="1"/>
          </p:cNvPicPr>
          <p:nvPr/>
        </p:nvPicPr>
        <p:blipFill>
          <a:blip r:embed="rId3">
            <a:clrChange>
              <a:clrFrom>
                <a:srgbClr val="000000"/>
              </a:clrFrom>
              <a:clrTo>
                <a:srgbClr val="000000">
                  <a:alpha val="0"/>
                </a:srgbClr>
              </a:clrTo>
            </a:clrChange>
          </a:blip>
          <a:stretch>
            <a:fillRect/>
          </a:stretch>
        </p:blipFill>
        <p:spPr>
          <a:xfrm>
            <a:off x="4945618" y="239588"/>
            <a:ext cx="1961368" cy="2593419"/>
          </a:xfrm>
          <a:prstGeom prst="rect">
            <a:avLst/>
          </a:prstGeom>
        </p:spPr>
      </p:pic>
    </p:spTree>
    <p:extLst>
      <p:ext uri="{BB962C8B-B14F-4D97-AF65-F5344CB8AC3E}">
        <p14:creationId xmlns:p14="http://schemas.microsoft.com/office/powerpoint/2010/main" val="40611961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The 2021 Teaching Professor Conference</a:t>
            </a:r>
            <a:endParaRPr lang="en-US" dirty="0"/>
          </a:p>
        </p:txBody>
      </p:sp>
      <p:sp>
        <p:nvSpPr>
          <p:cNvPr id="5" name="Slide Number Placeholder 4"/>
          <p:cNvSpPr>
            <a:spLocks noGrp="1"/>
          </p:cNvSpPr>
          <p:nvPr>
            <p:ph type="sldNum" sz="quarter" idx="12"/>
          </p:nvPr>
        </p:nvSpPr>
        <p:spPr/>
        <p:txBody>
          <a:bodyPr/>
          <a:lstStyle/>
          <a:p>
            <a:fld id="{0226CCDC-3057-A845-8B73-831E010D3BA8}" type="slidenum">
              <a:rPr lang="en-US" smtClean="0"/>
              <a:t>21</a:t>
            </a:fld>
            <a:endParaRPr lang="en-US"/>
          </a:p>
        </p:txBody>
      </p:sp>
      <p:pic>
        <p:nvPicPr>
          <p:cNvPr id="7" name="Picture 6"/>
          <p:cNvPicPr>
            <a:picLocks noChangeAspect="1"/>
          </p:cNvPicPr>
          <p:nvPr/>
        </p:nvPicPr>
        <p:blipFill>
          <a:blip r:embed="rId2">
            <a:clrChange>
              <a:clrFrom>
                <a:srgbClr val="F7F7F7"/>
              </a:clrFrom>
              <a:clrTo>
                <a:srgbClr val="F7F7F7">
                  <a:alpha val="0"/>
                </a:srgbClr>
              </a:clrTo>
            </a:clrChange>
          </a:blip>
          <a:stretch>
            <a:fillRect/>
          </a:stretch>
        </p:blipFill>
        <p:spPr>
          <a:xfrm>
            <a:off x="457200" y="2009181"/>
            <a:ext cx="3458308" cy="3191866"/>
          </a:xfrm>
          <a:prstGeom prst="rect">
            <a:avLst/>
          </a:prstGeom>
        </p:spPr>
      </p:pic>
      <p:sp>
        <p:nvSpPr>
          <p:cNvPr id="6" name="Content Placeholder 5"/>
          <p:cNvSpPr txBox="1">
            <a:spLocks noGrp="1"/>
          </p:cNvSpPr>
          <p:nvPr>
            <p:ph idx="1"/>
          </p:nvPr>
        </p:nvSpPr>
        <p:spPr>
          <a:xfrm>
            <a:off x="375138" y="1128439"/>
            <a:ext cx="8510953" cy="784830"/>
          </a:xfrm>
          <a:prstGeom prst="rect">
            <a:avLst/>
          </a:prstGeom>
          <a:noFill/>
        </p:spPr>
        <p:txBody>
          <a:bodyPr wrap="square" rtlCol="0">
            <a:spAutoFit/>
          </a:bodyPr>
          <a:lstStyle/>
          <a:p>
            <a:pPr algn="ctr"/>
            <a:r>
              <a:rPr lang="en-US" sz="3600" dirty="0"/>
              <a:t>Importance of </a:t>
            </a:r>
            <a:r>
              <a:rPr lang="en-US" sz="4500" b="1" dirty="0">
                <a:solidFill>
                  <a:schemeClr val="accent6">
                    <a:lumMod val="50000"/>
                  </a:schemeClr>
                </a:solidFill>
                <a:effectLst>
                  <a:reflection blurRad="6350" stA="60000" endA="900" endPos="58000" dir="5400000" sy="-100000" algn="bl" rotWithShape="0"/>
                </a:effectLst>
              </a:rPr>
              <a:t>REFLECTION</a:t>
            </a:r>
            <a:r>
              <a:rPr lang="en-US" sz="4500" dirty="0"/>
              <a:t> </a:t>
            </a:r>
          </a:p>
        </p:txBody>
      </p:sp>
    </p:spTree>
    <p:extLst>
      <p:ext uri="{BB962C8B-B14F-4D97-AF65-F5344CB8AC3E}">
        <p14:creationId xmlns:p14="http://schemas.microsoft.com/office/powerpoint/2010/main" val="2312419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457200" y="2143633"/>
            <a:ext cx="2688569" cy="2200847"/>
          </a:xfrm>
          <a:prstGeom prst="rect">
            <a:avLst/>
          </a:prstGeom>
        </p:spPr>
      </p:pic>
      <p:sp>
        <p:nvSpPr>
          <p:cNvPr id="5" name="Slide Number Placeholder 4"/>
          <p:cNvSpPr>
            <a:spLocks noGrp="1"/>
          </p:cNvSpPr>
          <p:nvPr>
            <p:ph type="sldNum" sz="quarter" idx="12"/>
          </p:nvPr>
        </p:nvSpPr>
        <p:spPr/>
        <p:txBody>
          <a:bodyPr/>
          <a:lstStyle/>
          <a:p>
            <a:fld id="{0226CCDC-3057-A845-8B73-831E010D3BA8}" type="slidenum">
              <a:rPr lang="en-US" smtClean="0"/>
              <a:t>22</a:t>
            </a:fld>
            <a:endParaRPr lang="en-US"/>
          </a:p>
        </p:txBody>
      </p:sp>
      <p:sp>
        <p:nvSpPr>
          <p:cNvPr id="6" name="Title 1"/>
          <p:cNvSpPr>
            <a:spLocks noGrp="1"/>
          </p:cNvSpPr>
          <p:nvPr>
            <p:ph type="title"/>
          </p:nvPr>
        </p:nvSpPr>
        <p:spPr/>
        <p:txBody>
          <a:bodyPr>
            <a:noAutofit/>
          </a:bodyPr>
          <a:lstStyle/>
          <a:p>
            <a:r>
              <a:rPr lang="en-US" sz="2700" b="1" u="sng" dirty="0">
                <a:solidFill>
                  <a:schemeClr val="accent4">
                    <a:lumMod val="50000"/>
                  </a:schemeClr>
                </a:solidFill>
              </a:rPr>
              <a:t>Step T</a:t>
            </a:r>
            <a:r>
              <a:rPr lang="en-US" sz="2700" b="1" u="sng" dirty="0" smtClean="0">
                <a:solidFill>
                  <a:schemeClr val="accent4">
                    <a:lumMod val="50000"/>
                  </a:schemeClr>
                </a:solidFill>
              </a:rPr>
              <a:t>hree</a:t>
            </a:r>
            <a:r>
              <a:rPr lang="en-US" sz="2700" b="1" u="sng" dirty="0">
                <a:solidFill>
                  <a:schemeClr val="accent4">
                    <a:lumMod val="50000"/>
                  </a:schemeClr>
                </a:solidFill>
              </a:rPr>
              <a:t>: </a:t>
            </a:r>
            <a:r>
              <a:rPr lang="en-US" sz="2700" b="1" dirty="0"/>
              <a:t/>
            </a:r>
            <a:br>
              <a:rPr lang="en-US" sz="2700" b="1" dirty="0"/>
            </a:br>
            <a:r>
              <a:rPr lang="en-US" sz="2700" b="1" dirty="0" smtClean="0"/>
              <a:t>Articulating Expectations</a:t>
            </a:r>
            <a:endParaRPr lang="en-US" sz="2700" b="1" dirty="0"/>
          </a:p>
        </p:txBody>
      </p:sp>
      <p:pic>
        <p:nvPicPr>
          <p:cNvPr id="8" name="Picture 7"/>
          <p:cNvPicPr>
            <a:picLocks noChangeAspect="1"/>
          </p:cNvPicPr>
          <p:nvPr/>
        </p:nvPicPr>
        <p:blipFill>
          <a:blip r:embed="rId3"/>
          <a:stretch>
            <a:fillRect/>
          </a:stretch>
        </p:blipFill>
        <p:spPr>
          <a:xfrm>
            <a:off x="3270391" y="2143633"/>
            <a:ext cx="2603218" cy="2200847"/>
          </a:xfrm>
          <a:prstGeom prst="rect">
            <a:avLst/>
          </a:prstGeom>
        </p:spPr>
      </p:pic>
      <p:pic>
        <p:nvPicPr>
          <p:cNvPr id="9" name="Picture 8"/>
          <p:cNvPicPr>
            <a:picLocks noChangeAspect="1"/>
          </p:cNvPicPr>
          <p:nvPr/>
        </p:nvPicPr>
        <p:blipFill>
          <a:blip r:embed="rId4"/>
          <a:stretch>
            <a:fillRect/>
          </a:stretch>
        </p:blipFill>
        <p:spPr>
          <a:xfrm>
            <a:off x="6040907" y="2143633"/>
            <a:ext cx="2645893" cy="2200847"/>
          </a:xfrm>
          <a:prstGeom prst="rect">
            <a:avLst/>
          </a:prstGeom>
        </p:spPr>
      </p:pic>
    </p:spTree>
    <p:extLst>
      <p:ext uri="{BB962C8B-B14F-4D97-AF65-F5344CB8AC3E}">
        <p14:creationId xmlns:p14="http://schemas.microsoft.com/office/powerpoint/2010/main" val="1442899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u="sng" dirty="0" smtClean="0"/>
              <a:t>Communication</a:t>
            </a:r>
            <a:endParaRPr lang="en-US" sz="3000" b="1" u="sng" dirty="0"/>
          </a:p>
        </p:txBody>
      </p:sp>
      <p:sp>
        <p:nvSpPr>
          <p:cNvPr id="3" name="Content Placeholder 2"/>
          <p:cNvSpPr>
            <a:spLocks noGrp="1"/>
          </p:cNvSpPr>
          <p:nvPr>
            <p:ph idx="1"/>
          </p:nvPr>
        </p:nvSpPr>
        <p:spPr/>
        <p:txBody>
          <a:bodyPr>
            <a:normAutofit fontScale="92500" lnSpcReduction="10000"/>
          </a:bodyPr>
          <a:lstStyle/>
          <a:p>
            <a:r>
              <a:rPr lang="en-US" sz="1800" dirty="0">
                <a:solidFill>
                  <a:schemeClr val="tx1"/>
                </a:solidFill>
              </a:rPr>
              <a:t>Learn all you can about the organization first. Scour social media, their website, etc. </a:t>
            </a:r>
          </a:p>
          <a:p>
            <a:r>
              <a:rPr lang="en-US" sz="1800" dirty="0">
                <a:solidFill>
                  <a:schemeClr val="tx1"/>
                </a:solidFill>
              </a:rPr>
              <a:t>Start early (spring semester – early October; fall semester – June); send draft of syllabus with first correspondence </a:t>
            </a:r>
          </a:p>
          <a:p>
            <a:r>
              <a:rPr lang="en-US" sz="1800" b="1" dirty="0">
                <a:solidFill>
                  <a:schemeClr val="tx1"/>
                </a:solidFill>
              </a:rPr>
              <a:t>Email</a:t>
            </a:r>
            <a:r>
              <a:rPr lang="en-US" sz="1800" dirty="0">
                <a:solidFill>
                  <a:schemeClr val="tx1"/>
                </a:solidFill>
              </a:rPr>
              <a:t> is fine to get started and communicate your interest and intent. But there’s no substitute for </a:t>
            </a:r>
            <a:r>
              <a:rPr lang="en-US" sz="1800" b="1" dirty="0">
                <a:solidFill>
                  <a:schemeClr val="tx1"/>
                </a:solidFill>
              </a:rPr>
              <a:t>face-to-face meetings</a:t>
            </a:r>
            <a:r>
              <a:rPr lang="en-US" sz="1800" dirty="0">
                <a:solidFill>
                  <a:schemeClr val="tx1"/>
                </a:solidFill>
              </a:rPr>
              <a:t>. Be sure to hold some of them at the community site. It is also a mistake to primarily communicate through email and on the phone. Those should be secondary to meeting in person. </a:t>
            </a:r>
          </a:p>
          <a:p>
            <a:pPr indent="0">
              <a:lnSpc>
                <a:spcPct val="110000"/>
              </a:lnSpc>
              <a:spcBef>
                <a:spcPts val="0"/>
              </a:spcBef>
            </a:pPr>
            <a:r>
              <a:rPr lang="en-US" sz="1800" dirty="0">
                <a:solidFill>
                  <a:schemeClr val="tx1"/>
                </a:solidFill>
              </a:rPr>
              <a:t>You will also realize that college faculty members and those in a community organization live in two different worlds. That means you’ll need to work </a:t>
            </a:r>
            <a:r>
              <a:rPr lang="en-US" sz="1800" dirty="0" smtClean="0">
                <a:solidFill>
                  <a:schemeClr val="tx1"/>
                </a:solidFill>
              </a:rPr>
              <a:t>with the </a:t>
            </a:r>
            <a:r>
              <a:rPr lang="en-US" sz="1800" dirty="0">
                <a:solidFill>
                  <a:schemeClr val="tx1"/>
                </a:solidFill>
              </a:rPr>
              <a:t>partner to find a </a:t>
            </a:r>
            <a:r>
              <a:rPr lang="en-US" sz="1800" b="1" dirty="0">
                <a:solidFill>
                  <a:schemeClr val="tx1"/>
                </a:solidFill>
              </a:rPr>
              <a:t>common language </a:t>
            </a:r>
            <a:r>
              <a:rPr lang="en-US" sz="1800" dirty="0">
                <a:solidFill>
                  <a:schemeClr val="tx1"/>
                </a:solidFill>
              </a:rPr>
              <a:t>(Canvas, midterms</a:t>
            </a:r>
            <a:r>
              <a:rPr lang="en-US" sz="1800"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34665282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226CCDC-3057-A845-8B73-831E010D3BA8}" type="slidenum">
              <a:rPr lang="en-US" smtClean="0"/>
              <a:t>24</a:t>
            </a:fld>
            <a:endParaRPr lang="en-US"/>
          </a:p>
        </p:txBody>
      </p:sp>
      <p:pic>
        <p:nvPicPr>
          <p:cNvPr id="8" name="Content Placeholder 5"/>
          <p:cNvPicPr>
            <a:picLocks noGrp="1" noChangeAspect="1"/>
          </p:cNvPicPr>
          <p:nvPr>
            <p:ph idx="1"/>
          </p:nvPr>
        </p:nvPicPr>
        <p:blipFill>
          <a:blip r:embed="rId2"/>
          <a:stretch>
            <a:fillRect/>
          </a:stretch>
        </p:blipFill>
        <p:spPr>
          <a:xfrm>
            <a:off x="564100" y="1177295"/>
            <a:ext cx="3322100" cy="4190520"/>
          </a:xfrm>
          <a:prstGeom prst="rect">
            <a:avLst/>
          </a:prstGeom>
        </p:spPr>
      </p:pic>
      <p:pic>
        <p:nvPicPr>
          <p:cNvPr id="9" name="Content Placeholder 8"/>
          <p:cNvPicPr>
            <a:picLocks noGrp="1" noChangeAspect="1"/>
          </p:cNvPicPr>
          <p:nvPr>
            <p:ph idx="1"/>
          </p:nvPr>
        </p:nvPicPr>
        <p:blipFill>
          <a:blip r:embed="rId3"/>
          <a:stretch>
            <a:fillRect/>
          </a:stretch>
        </p:blipFill>
        <p:spPr>
          <a:xfrm>
            <a:off x="4347331" y="988674"/>
            <a:ext cx="4175346" cy="3351491"/>
          </a:xfrm>
          <a:prstGeom prst="rect">
            <a:avLst/>
          </a:prstGeom>
        </p:spPr>
      </p:pic>
      <p:pic>
        <p:nvPicPr>
          <p:cNvPr id="10" name="Picture 9"/>
          <p:cNvPicPr>
            <a:picLocks noChangeAspect="1"/>
          </p:cNvPicPr>
          <p:nvPr/>
        </p:nvPicPr>
        <p:blipFill>
          <a:blip r:embed="rId4"/>
          <a:stretch>
            <a:fillRect/>
          </a:stretch>
        </p:blipFill>
        <p:spPr>
          <a:xfrm>
            <a:off x="4463638" y="4101761"/>
            <a:ext cx="3645724" cy="1347333"/>
          </a:xfrm>
          <a:prstGeom prst="rect">
            <a:avLst/>
          </a:prstGeom>
        </p:spPr>
      </p:pic>
    </p:spTree>
    <p:extLst>
      <p:ext uri="{BB962C8B-B14F-4D97-AF65-F5344CB8AC3E}">
        <p14:creationId xmlns:p14="http://schemas.microsoft.com/office/powerpoint/2010/main" val="2712087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0226CCDC-3057-A845-8B73-831E010D3BA8}" type="slidenum">
              <a:rPr lang="en-US" smtClean="0"/>
              <a:t>25</a:t>
            </a:fld>
            <a:endParaRPr lang="en-US"/>
          </a:p>
        </p:txBody>
      </p:sp>
      <p:pic>
        <p:nvPicPr>
          <p:cNvPr id="6" name="Content Placeholder 5"/>
          <p:cNvPicPr>
            <a:picLocks noGrp="1" noChangeAspect="1"/>
          </p:cNvPicPr>
          <p:nvPr>
            <p:ph idx="1"/>
          </p:nvPr>
        </p:nvPicPr>
        <p:blipFill>
          <a:blip r:embed="rId2"/>
          <a:stretch>
            <a:fillRect/>
          </a:stretch>
        </p:blipFill>
        <p:spPr>
          <a:xfrm>
            <a:off x="457200" y="1130826"/>
            <a:ext cx="8229600" cy="1668892"/>
          </a:xfrm>
          <a:prstGeom prst="rect">
            <a:avLst/>
          </a:prstGeom>
        </p:spPr>
      </p:pic>
      <p:pic>
        <p:nvPicPr>
          <p:cNvPr id="7" name="Picture 6"/>
          <p:cNvPicPr>
            <a:picLocks noChangeAspect="1"/>
          </p:cNvPicPr>
          <p:nvPr/>
        </p:nvPicPr>
        <p:blipFill>
          <a:blip r:embed="rId3"/>
          <a:stretch>
            <a:fillRect/>
          </a:stretch>
        </p:blipFill>
        <p:spPr>
          <a:xfrm>
            <a:off x="2945240" y="2890732"/>
            <a:ext cx="5741560" cy="2338241"/>
          </a:xfrm>
          <a:prstGeom prst="rect">
            <a:avLst/>
          </a:prstGeom>
        </p:spPr>
      </p:pic>
    </p:spTree>
    <p:extLst>
      <p:ext uri="{BB962C8B-B14F-4D97-AF65-F5344CB8AC3E}">
        <p14:creationId xmlns:p14="http://schemas.microsoft.com/office/powerpoint/2010/main" val="413017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u="sng" dirty="0"/>
              <a:t>Commitment </a:t>
            </a:r>
          </a:p>
        </p:txBody>
      </p:sp>
      <p:sp>
        <p:nvSpPr>
          <p:cNvPr id="3" name="Content Placeholder 2"/>
          <p:cNvSpPr>
            <a:spLocks noGrp="1"/>
          </p:cNvSpPr>
          <p:nvPr>
            <p:ph idx="1"/>
          </p:nvPr>
        </p:nvSpPr>
        <p:spPr>
          <a:xfrm>
            <a:off x="435895" y="1921123"/>
            <a:ext cx="8272211" cy="3003863"/>
          </a:xfrm>
        </p:spPr>
        <p:txBody>
          <a:bodyPr>
            <a:noAutofit/>
          </a:bodyPr>
          <a:lstStyle/>
          <a:p>
            <a:r>
              <a:rPr lang="en-US" sz="1400" dirty="0">
                <a:solidFill>
                  <a:schemeClr val="tx1"/>
                </a:solidFill>
              </a:rPr>
              <a:t>The reality is that most community organizations operate on </a:t>
            </a:r>
            <a:r>
              <a:rPr lang="en-US" sz="1400" b="1" dirty="0">
                <a:solidFill>
                  <a:schemeClr val="tx1"/>
                </a:solidFill>
              </a:rPr>
              <a:t>a shoestring budget with few staff</a:t>
            </a:r>
            <a:r>
              <a:rPr lang="en-US" sz="1400" dirty="0">
                <a:solidFill>
                  <a:schemeClr val="tx1"/>
                </a:solidFill>
              </a:rPr>
              <a:t>. Often, the organization will base its ability to deliver services on the commitment you will give. They will make resource and service delivery choices based on your commitment of students’ time and energy.</a:t>
            </a:r>
          </a:p>
          <a:p>
            <a:r>
              <a:rPr lang="en-US" sz="1400" dirty="0">
                <a:solidFill>
                  <a:schemeClr val="tx1"/>
                </a:solidFill>
              </a:rPr>
              <a:t>Remember that the </a:t>
            </a:r>
            <a:r>
              <a:rPr lang="en-US" sz="1400" b="1" dirty="0">
                <a:solidFill>
                  <a:schemeClr val="tx1"/>
                </a:solidFill>
              </a:rPr>
              <a:t>length of commitment is critical</a:t>
            </a:r>
            <a:r>
              <a:rPr lang="en-US" sz="1400" dirty="0">
                <a:solidFill>
                  <a:schemeClr val="tx1"/>
                </a:solidFill>
              </a:rPr>
              <a:t>. Many community organizations will ask right away about the length and breadth of faculty commitment. The stronger the commitment to the organization, the more meaningful the service-learning experience will be for your students. </a:t>
            </a:r>
            <a:r>
              <a:rPr lang="en-US" sz="1400" dirty="0" smtClean="0">
                <a:solidFill>
                  <a:schemeClr val="tx1"/>
                </a:solidFill>
              </a:rPr>
              <a:t>The </a:t>
            </a:r>
            <a:r>
              <a:rPr lang="en-US" sz="1400" dirty="0">
                <a:solidFill>
                  <a:schemeClr val="tx1"/>
                </a:solidFill>
              </a:rPr>
              <a:t>shorter the time the faculty member is committed to the project, the less useful it is to the organization. </a:t>
            </a:r>
            <a:endParaRPr lang="en-US" sz="1400" dirty="0" smtClean="0">
              <a:solidFill>
                <a:schemeClr val="tx1"/>
              </a:solidFill>
            </a:endParaRPr>
          </a:p>
          <a:p>
            <a:r>
              <a:rPr lang="en-US" sz="1400" dirty="0">
                <a:solidFill>
                  <a:schemeClr val="tx1"/>
                </a:solidFill>
              </a:rPr>
              <a:t>Unless a short-term service project </a:t>
            </a:r>
            <a:r>
              <a:rPr lang="en-US" sz="1400" b="1" dirty="0">
                <a:solidFill>
                  <a:schemeClr val="tx1"/>
                </a:solidFill>
              </a:rPr>
              <a:t>is 10 to 20 hours during a semester, and very carefully designed around specific community needs</a:t>
            </a:r>
            <a:r>
              <a:rPr lang="en-US" sz="1400" dirty="0">
                <a:solidFill>
                  <a:schemeClr val="tx1"/>
                </a:solidFill>
              </a:rPr>
              <a:t>, it will be a </a:t>
            </a:r>
            <a:r>
              <a:rPr lang="en-US" sz="1400" b="1" dirty="0">
                <a:solidFill>
                  <a:schemeClr val="tx1"/>
                </a:solidFill>
              </a:rPr>
              <a:t>net loss </a:t>
            </a:r>
            <a:r>
              <a:rPr lang="en-US" sz="1400" dirty="0">
                <a:solidFill>
                  <a:schemeClr val="tx1"/>
                </a:solidFill>
              </a:rPr>
              <a:t>for the organization. There are times where a short-term project just is not worth the outlay of staff time, energy, and other resources the organization would be required to provide. </a:t>
            </a:r>
          </a:p>
          <a:p>
            <a:r>
              <a:rPr lang="en-US" sz="1400" dirty="0">
                <a:solidFill>
                  <a:schemeClr val="tx1"/>
                </a:solidFill>
              </a:rPr>
              <a:t>Faculty members should not expect the organization to provide too much to students in a short-term service-learning experience unless a project plan has been carefully worked out beforehand. </a:t>
            </a:r>
          </a:p>
        </p:txBody>
      </p:sp>
    </p:spTree>
    <p:extLst>
      <p:ext uri="{BB962C8B-B14F-4D97-AF65-F5344CB8AC3E}">
        <p14:creationId xmlns:p14="http://schemas.microsoft.com/office/powerpoint/2010/main" val="41294018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226CCDC-3057-A845-8B73-831E010D3BA8}" type="slidenum">
              <a:rPr lang="en-US" smtClean="0"/>
              <a:t>27</a:t>
            </a:fld>
            <a:endParaRPr lang="en-US"/>
          </a:p>
        </p:txBody>
      </p:sp>
      <p:pic>
        <p:nvPicPr>
          <p:cNvPr id="6" name="Content Placeholder 5"/>
          <p:cNvPicPr>
            <a:picLocks noGrp="1" noChangeAspect="1"/>
          </p:cNvPicPr>
          <p:nvPr>
            <p:ph idx="1"/>
          </p:nvPr>
        </p:nvPicPr>
        <p:blipFill>
          <a:blip r:embed="rId2"/>
          <a:stretch>
            <a:fillRect/>
          </a:stretch>
        </p:blipFill>
        <p:spPr>
          <a:xfrm>
            <a:off x="609599" y="844062"/>
            <a:ext cx="3470031" cy="4509633"/>
          </a:xfrm>
          <a:prstGeom prst="rect">
            <a:avLst/>
          </a:prstGeom>
        </p:spPr>
      </p:pic>
      <p:pic>
        <p:nvPicPr>
          <p:cNvPr id="7" name="Picture 6"/>
          <p:cNvPicPr>
            <a:picLocks noChangeAspect="1"/>
          </p:cNvPicPr>
          <p:nvPr/>
        </p:nvPicPr>
        <p:blipFill>
          <a:blip r:embed="rId3"/>
          <a:stretch>
            <a:fillRect/>
          </a:stretch>
        </p:blipFill>
        <p:spPr>
          <a:xfrm>
            <a:off x="4613030" y="844062"/>
            <a:ext cx="3464170" cy="4634495"/>
          </a:xfrm>
          <a:prstGeom prst="rect">
            <a:avLst/>
          </a:prstGeom>
        </p:spPr>
      </p:pic>
    </p:spTree>
    <p:extLst>
      <p:ext uri="{BB962C8B-B14F-4D97-AF65-F5344CB8AC3E}">
        <p14:creationId xmlns:p14="http://schemas.microsoft.com/office/powerpoint/2010/main" val="2620388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226CCDC-3057-A845-8B73-831E010D3BA8}" type="slidenum">
              <a:rPr lang="en-US" smtClean="0"/>
              <a:t>28</a:t>
            </a:fld>
            <a:endParaRPr lang="en-US"/>
          </a:p>
        </p:txBody>
      </p:sp>
      <p:pic>
        <p:nvPicPr>
          <p:cNvPr id="6" name="Content Placeholder 5"/>
          <p:cNvPicPr>
            <a:picLocks noGrp="1" noChangeAspect="1"/>
          </p:cNvPicPr>
          <p:nvPr>
            <p:ph idx="1"/>
          </p:nvPr>
        </p:nvPicPr>
        <p:blipFill>
          <a:blip r:embed="rId2"/>
          <a:stretch>
            <a:fillRect/>
          </a:stretch>
        </p:blipFill>
        <p:spPr>
          <a:xfrm>
            <a:off x="1762236" y="1019908"/>
            <a:ext cx="5166102" cy="4284086"/>
          </a:xfrm>
          <a:prstGeom prst="rect">
            <a:avLst/>
          </a:prstGeom>
        </p:spPr>
      </p:pic>
    </p:spTree>
    <p:extLst>
      <p:ext uri="{BB962C8B-B14F-4D97-AF65-F5344CB8AC3E}">
        <p14:creationId xmlns:p14="http://schemas.microsoft.com/office/powerpoint/2010/main" val="4008728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u="sng" dirty="0"/>
              <a:t>Compatibility</a:t>
            </a:r>
            <a:r>
              <a:rPr lang="en-US" dirty="0" smtClean="0"/>
              <a:t> </a:t>
            </a:r>
            <a:endParaRPr lang="en-US" dirty="0"/>
          </a:p>
        </p:txBody>
      </p:sp>
      <p:sp>
        <p:nvSpPr>
          <p:cNvPr id="3" name="Content Placeholder 2"/>
          <p:cNvSpPr>
            <a:spLocks noGrp="1"/>
          </p:cNvSpPr>
          <p:nvPr>
            <p:ph idx="1"/>
          </p:nvPr>
        </p:nvSpPr>
        <p:spPr/>
        <p:txBody>
          <a:bodyPr>
            <a:normAutofit/>
          </a:bodyPr>
          <a:lstStyle/>
          <a:p>
            <a:r>
              <a:rPr lang="en-US" sz="1500" dirty="0">
                <a:solidFill>
                  <a:schemeClr val="tx1"/>
                </a:solidFill>
              </a:rPr>
              <a:t>Compatibility should exist on several levels — such as the learning outcomes you want your students to achieve, and the tasks the community organization needs. There also needs to be compatibility with </a:t>
            </a:r>
            <a:r>
              <a:rPr lang="en-US" sz="1500" b="1" dirty="0">
                <a:solidFill>
                  <a:schemeClr val="tx1"/>
                </a:solidFill>
              </a:rPr>
              <a:t>schedules and the number of hours, and the level of student preparation </a:t>
            </a:r>
            <a:r>
              <a:rPr lang="en-US" sz="1500" dirty="0">
                <a:solidFill>
                  <a:schemeClr val="tx1"/>
                </a:solidFill>
              </a:rPr>
              <a:t>required related to the nature of the work. </a:t>
            </a:r>
          </a:p>
          <a:p>
            <a:r>
              <a:rPr lang="en-US" sz="1500" dirty="0">
                <a:solidFill>
                  <a:schemeClr val="tx1"/>
                </a:solidFill>
              </a:rPr>
              <a:t>For example, if the organization needs students to conduct group counseling with victims of domestic violence, the students would need to possess advanced counseling or social work skills. </a:t>
            </a:r>
          </a:p>
          <a:p>
            <a:r>
              <a:rPr lang="en-US" sz="1500" dirty="0">
                <a:solidFill>
                  <a:schemeClr val="tx1"/>
                </a:solidFill>
              </a:rPr>
              <a:t>The compatibility factor also reinforces the idea that service-learning is not just about students, but also about the needs of the community organization. </a:t>
            </a:r>
          </a:p>
        </p:txBody>
      </p:sp>
    </p:spTree>
    <p:extLst>
      <p:ext uri="{BB962C8B-B14F-4D97-AF65-F5344CB8AC3E}">
        <p14:creationId xmlns:p14="http://schemas.microsoft.com/office/powerpoint/2010/main" val="1627208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b="1" u="sng" dirty="0"/>
              <a:t>Workshop </a:t>
            </a:r>
            <a:r>
              <a:rPr lang="en-US" sz="3300" b="1" u="sng" dirty="0" smtClean="0"/>
              <a:t>Objectives</a:t>
            </a:r>
            <a:r>
              <a:rPr lang="en-US" sz="3300" b="1" u="sng" dirty="0"/>
              <a:t>: </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5569" y="659968"/>
            <a:ext cx="1743557" cy="1556731"/>
          </a:xfrm>
          <a:prstGeom prst="rect">
            <a:avLst/>
          </a:prstGeom>
        </p:spPr>
      </p:pic>
      <p:sp>
        <p:nvSpPr>
          <p:cNvPr id="3" name="Content Placeholder 2"/>
          <p:cNvSpPr>
            <a:spLocks noGrp="1"/>
          </p:cNvSpPr>
          <p:nvPr>
            <p:ph idx="1"/>
          </p:nvPr>
        </p:nvSpPr>
        <p:spPr/>
        <p:txBody>
          <a:bodyPr>
            <a:normAutofit/>
          </a:bodyPr>
          <a:lstStyle/>
          <a:p>
            <a:r>
              <a:rPr lang="en-US" sz="2250" dirty="0"/>
              <a:t>Learn how to develop a course syllabus utilizing service learning; </a:t>
            </a:r>
          </a:p>
          <a:p>
            <a:r>
              <a:rPr lang="en-US" sz="2250" dirty="0"/>
              <a:t>Structure meaningful service learning activities and outcomes; and </a:t>
            </a:r>
          </a:p>
          <a:p>
            <a:r>
              <a:rPr lang="en-US" sz="2250" dirty="0"/>
              <a:t>Articulate expectations with community partners and students. </a:t>
            </a:r>
          </a:p>
        </p:txBody>
      </p:sp>
    </p:spTree>
    <p:extLst>
      <p:ext uri="{BB962C8B-B14F-4D97-AF65-F5344CB8AC3E}">
        <p14:creationId xmlns:p14="http://schemas.microsoft.com/office/powerpoint/2010/main" val="185389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The 2021 Teaching Professor Conference</a:t>
            </a:r>
            <a:endParaRPr lang="en-US" dirty="0"/>
          </a:p>
        </p:txBody>
      </p:sp>
      <p:sp>
        <p:nvSpPr>
          <p:cNvPr id="5" name="Slide Number Placeholder 4"/>
          <p:cNvSpPr>
            <a:spLocks noGrp="1"/>
          </p:cNvSpPr>
          <p:nvPr>
            <p:ph type="sldNum" sz="quarter" idx="12"/>
          </p:nvPr>
        </p:nvSpPr>
        <p:spPr/>
        <p:txBody>
          <a:bodyPr/>
          <a:lstStyle/>
          <a:p>
            <a:fld id="{0226CCDC-3057-A845-8B73-831E010D3BA8}" type="slidenum">
              <a:rPr lang="en-US" smtClean="0"/>
              <a:t>30</a:t>
            </a:fld>
            <a:endParaRPr lang="en-US"/>
          </a:p>
        </p:txBody>
      </p:sp>
      <p:pic>
        <p:nvPicPr>
          <p:cNvPr id="6" name="Content Placeholder 5"/>
          <p:cNvPicPr>
            <a:picLocks noGrp="1" noChangeAspect="1"/>
          </p:cNvPicPr>
          <p:nvPr>
            <p:ph idx="1"/>
          </p:nvPr>
        </p:nvPicPr>
        <p:blipFill>
          <a:blip r:embed="rId2"/>
          <a:stretch>
            <a:fillRect/>
          </a:stretch>
        </p:blipFill>
        <p:spPr>
          <a:xfrm>
            <a:off x="457199" y="1039812"/>
            <a:ext cx="3259015" cy="4647357"/>
          </a:xfrm>
          <a:prstGeom prst="rect">
            <a:avLst/>
          </a:prstGeom>
        </p:spPr>
      </p:pic>
      <p:pic>
        <p:nvPicPr>
          <p:cNvPr id="7" name="Picture 6"/>
          <p:cNvPicPr>
            <a:picLocks noChangeAspect="1"/>
          </p:cNvPicPr>
          <p:nvPr/>
        </p:nvPicPr>
        <p:blipFill>
          <a:blip r:embed="rId3"/>
          <a:stretch>
            <a:fillRect/>
          </a:stretch>
        </p:blipFill>
        <p:spPr>
          <a:xfrm>
            <a:off x="4445821" y="1039812"/>
            <a:ext cx="3795502" cy="4489208"/>
          </a:xfrm>
          <a:prstGeom prst="rect">
            <a:avLst/>
          </a:prstGeom>
        </p:spPr>
      </p:pic>
    </p:spTree>
    <p:extLst>
      <p:ext uri="{BB962C8B-B14F-4D97-AF65-F5344CB8AC3E}">
        <p14:creationId xmlns:p14="http://schemas.microsoft.com/office/powerpoint/2010/main" val="36302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226CCDC-3057-A845-8B73-831E010D3BA8}" type="slidenum">
              <a:rPr lang="en-US" smtClean="0"/>
              <a:t>31</a:t>
            </a:fld>
            <a:endParaRPr lang="en-US"/>
          </a:p>
        </p:txBody>
      </p:sp>
      <p:sp>
        <p:nvSpPr>
          <p:cNvPr id="6" name="Content Placeholder 5"/>
          <p:cNvSpPr txBox="1">
            <a:spLocks noGrp="1"/>
          </p:cNvSpPr>
          <p:nvPr>
            <p:ph idx="1"/>
          </p:nvPr>
        </p:nvSpPr>
        <p:spPr>
          <a:xfrm>
            <a:off x="257907" y="1089635"/>
            <a:ext cx="6518031" cy="3582519"/>
          </a:xfrm>
          <a:prstGeom prst="rect">
            <a:avLst/>
          </a:prstGeom>
          <a:noFill/>
        </p:spPr>
        <p:txBody>
          <a:bodyPr wrap="square" rtlCol="0">
            <a:spAutoFit/>
          </a:bodyPr>
          <a:lstStyle/>
          <a:p>
            <a:pPr marL="0" indent="0">
              <a:buNone/>
            </a:pPr>
            <a:r>
              <a:rPr lang="en-US" sz="1350" b="1" dirty="0"/>
              <a:t>Prepare students: </a:t>
            </a:r>
            <a:r>
              <a:rPr lang="en-US" sz="1350" dirty="0"/>
              <a:t>This might sound like it is stating the obvious, but it is very important. Students need to be fully prepared before they visit the community site, and then at the site. It is critical to talk with your community partner about what they would like students to know before service starts, and what you as a faculty member and they will provide. Avoid having any critical piece of information fall through the cracks. </a:t>
            </a:r>
          </a:p>
          <a:p>
            <a:endParaRPr lang="en-US" sz="1350" dirty="0"/>
          </a:p>
          <a:p>
            <a:r>
              <a:rPr lang="en-US" sz="1350" dirty="0"/>
              <a:t>Orientation and training should cover </a:t>
            </a:r>
          </a:p>
          <a:p>
            <a:r>
              <a:rPr lang="en-US" sz="1350" dirty="0"/>
              <a:t>• desired outcomes; </a:t>
            </a:r>
          </a:p>
          <a:p>
            <a:r>
              <a:rPr lang="en-US" sz="1350" dirty="0"/>
              <a:t>• issue information; </a:t>
            </a:r>
          </a:p>
          <a:p>
            <a:r>
              <a:rPr lang="en-US" sz="1350" dirty="0"/>
              <a:t>• the community; </a:t>
            </a:r>
          </a:p>
          <a:p>
            <a:r>
              <a:rPr lang="en-US" sz="1350" dirty="0"/>
              <a:t>• the agency; </a:t>
            </a:r>
          </a:p>
          <a:p>
            <a:r>
              <a:rPr lang="en-US" sz="1350" dirty="0"/>
              <a:t>• the population; </a:t>
            </a:r>
          </a:p>
          <a:p>
            <a:r>
              <a:rPr lang="en-US" sz="1350" dirty="0"/>
              <a:t>• a detailed list of tasks student will perform; and </a:t>
            </a:r>
          </a:p>
          <a:p>
            <a:r>
              <a:rPr lang="en-US" sz="1350" dirty="0"/>
              <a:t>• participants’ expectations and assumptions.</a:t>
            </a:r>
          </a:p>
        </p:txBody>
      </p:sp>
      <p:pic>
        <p:nvPicPr>
          <p:cNvPr id="7" name="Picture 6"/>
          <p:cNvPicPr>
            <a:picLocks noChangeAspect="1"/>
          </p:cNvPicPr>
          <p:nvPr/>
        </p:nvPicPr>
        <p:blipFill>
          <a:blip r:embed="rId2"/>
          <a:stretch>
            <a:fillRect/>
          </a:stretch>
        </p:blipFill>
        <p:spPr>
          <a:xfrm>
            <a:off x="5486123" y="2211837"/>
            <a:ext cx="3200677" cy="3237257"/>
          </a:xfrm>
          <a:prstGeom prst="rect">
            <a:avLst/>
          </a:prstGeom>
        </p:spPr>
      </p:pic>
      <p:sp>
        <p:nvSpPr>
          <p:cNvPr id="8" name="TextBox 7"/>
          <p:cNvSpPr txBox="1"/>
          <p:nvPr/>
        </p:nvSpPr>
        <p:spPr>
          <a:xfrm>
            <a:off x="2958460" y="4767019"/>
            <a:ext cx="2527663" cy="600164"/>
          </a:xfrm>
          <a:prstGeom prst="rect">
            <a:avLst/>
          </a:prstGeom>
          <a:noFill/>
        </p:spPr>
        <p:txBody>
          <a:bodyPr wrap="square" rtlCol="0">
            <a:spAutoFit/>
          </a:bodyPr>
          <a:lstStyle/>
          <a:p>
            <a:r>
              <a:rPr lang="en-US" sz="825" u="sng" dirty="0"/>
              <a:t>Prepared by</a:t>
            </a:r>
            <a:r>
              <a:rPr lang="en-US" sz="825" dirty="0"/>
              <a:t>: Community Campus Partnerships for Health. Faculty Toolkit for Service-Learning in Higher Education. Scotts Valley, CA: National Service Learning Clearinghouse</a:t>
            </a:r>
          </a:p>
        </p:txBody>
      </p:sp>
    </p:spTree>
    <p:extLst>
      <p:ext uri="{BB962C8B-B14F-4D97-AF65-F5344CB8AC3E}">
        <p14:creationId xmlns:p14="http://schemas.microsoft.com/office/powerpoint/2010/main" val="664828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u="sng" dirty="0"/>
              <a:t>Wrap </a:t>
            </a:r>
            <a:r>
              <a:rPr lang="en-US" sz="3000" b="1" u="sng" dirty="0" smtClean="0"/>
              <a:t>Up</a:t>
            </a:r>
            <a:r>
              <a:rPr lang="en-US" sz="3000" b="1" u="sng" dirty="0"/>
              <a:t>: </a:t>
            </a:r>
            <a:r>
              <a:rPr lang="en-US" sz="3000" b="1" u="sng" dirty="0" smtClean="0"/>
              <a:t>Final To-do List</a:t>
            </a:r>
            <a:r>
              <a:rPr lang="en-US" sz="3000" b="1" u="sng" dirty="0"/>
              <a:t>…</a:t>
            </a:r>
          </a:p>
        </p:txBody>
      </p:sp>
      <p:sp>
        <p:nvSpPr>
          <p:cNvPr id="3" name="Content Placeholder 2"/>
          <p:cNvSpPr>
            <a:spLocks noGrp="1"/>
          </p:cNvSpPr>
          <p:nvPr>
            <p:ph idx="1"/>
          </p:nvPr>
        </p:nvSpPr>
        <p:spPr>
          <a:xfrm>
            <a:off x="435895" y="1992312"/>
            <a:ext cx="8272211" cy="3295745"/>
          </a:xfrm>
        </p:spPr>
        <p:txBody>
          <a:bodyPr>
            <a:normAutofit fontScale="40000" lnSpcReduction="20000"/>
          </a:bodyPr>
          <a:lstStyle/>
          <a:p>
            <a:r>
              <a:rPr lang="en-US" dirty="0" smtClean="0">
                <a:solidFill>
                  <a:schemeClr val="tx1"/>
                </a:solidFill>
              </a:rPr>
              <a:t>DO </a:t>
            </a:r>
            <a:r>
              <a:rPr lang="en-US" dirty="0">
                <a:solidFill>
                  <a:schemeClr val="tx1"/>
                </a:solidFill>
              </a:rPr>
              <a:t>thoroughly review the Service-Learning Agreement to understand the roles and responsibilities of all parties. </a:t>
            </a:r>
            <a:r>
              <a:rPr lang="en-US" dirty="0" smtClean="0">
                <a:solidFill>
                  <a:schemeClr val="tx1"/>
                </a:solidFill>
              </a:rPr>
              <a:t>DO </a:t>
            </a:r>
            <a:r>
              <a:rPr lang="en-US" dirty="0">
                <a:solidFill>
                  <a:schemeClr val="tx1"/>
                </a:solidFill>
              </a:rPr>
              <a:t>ensure that service learners comply with any legal requirements for background checks. </a:t>
            </a:r>
            <a:endParaRPr lang="en-US" dirty="0" smtClean="0">
              <a:solidFill>
                <a:schemeClr val="tx1"/>
              </a:solidFill>
            </a:endParaRPr>
          </a:p>
          <a:p>
            <a:r>
              <a:rPr lang="en-US" dirty="0" smtClean="0">
                <a:solidFill>
                  <a:schemeClr val="tx1"/>
                </a:solidFill>
              </a:rPr>
              <a:t>DO </a:t>
            </a:r>
            <a:r>
              <a:rPr lang="en-US" dirty="0">
                <a:solidFill>
                  <a:schemeClr val="tx1"/>
                </a:solidFill>
              </a:rPr>
              <a:t>assign a supervisor for service learners at your site. </a:t>
            </a:r>
            <a:endParaRPr lang="en-US" dirty="0" smtClean="0">
              <a:solidFill>
                <a:schemeClr val="tx1"/>
              </a:solidFill>
            </a:endParaRPr>
          </a:p>
          <a:p>
            <a:r>
              <a:rPr lang="en-US" dirty="0" smtClean="0">
                <a:solidFill>
                  <a:schemeClr val="tx1"/>
                </a:solidFill>
              </a:rPr>
              <a:t>DO </a:t>
            </a:r>
            <a:r>
              <a:rPr lang="en-US" dirty="0">
                <a:solidFill>
                  <a:schemeClr val="tx1"/>
                </a:solidFill>
              </a:rPr>
              <a:t>orient all service learners to your organization and its policies, procedures, clientele profile, and emergency procedures. This will ensure that service learners act in safe, positive, and productive ways during their placements. </a:t>
            </a:r>
            <a:endParaRPr lang="en-US" dirty="0" smtClean="0">
              <a:solidFill>
                <a:schemeClr val="tx1"/>
              </a:solidFill>
            </a:endParaRPr>
          </a:p>
          <a:p>
            <a:r>
              <a:rPr lang="en-US" dirty="0" smtClean="0">
                <a:solidFill>
                  <a:schemeClr val="tx1"/>
                </a:solidFill>
              </a:rPr>
              <a:t>DO </a:t>
            </a:r>
            <a:r>
              <a:rPr lang="en-US" dirty="0">
                <a:solidFill>
                  <a:schemeClr val="tx1"/>
                </a:solidFill>
              </a:rPr>
              <a:t>require that service learners complete a sign-in/out sheet each time they serve, so that you are aware of who is at your organization at all times. </a:t>
            </a:r>
          </a:p>
          <a:p>
            <a:r>
              <a:rPr lang="en-US" dirty="0" smtClean="0">
                <a:solidFill>
                  <a:schemeClr val="tx1"/>
                </a:solidFill>
              </a:rPr>
              <a:t>DO </a:t>
            </a:r>
            <a:r>
              <a:rPr lang="en-US" dirty="0">
                <a:solidFill>
                  <a:schemeClr val="tx1"/>
                </a:solidFill>
              </a:rPr>
              <a:t>communicate with university representatives if your organization is experiencing a difficult time with a service learner. </a:t>
            </a:r>
            <a:endParaRPr lang="en-US" dirty="0" smtClean="0">
              <a:solidFill>
                <a:schemeClr val="tx1"/>
              </a:solidFill>
            </a:endParaRPr>
          </a:p>
          <a:p>
            <a:r>
              <a:rPr lang="en-US" dirty="0" smtClean="0">
                <a:solidFill>
                  <a:schemeClr val="tx1"/>
                </a:solidFill>
              </a:rPr>
              <a:t>DO </a:t>
            </a:r>
            <a:r>
              <a:rPr lang="en-US" dirty="0">
                <a:solidFill>
                  <a:schemeClr val="tx1"/>
                </a:solidFill>
              </a:rPr>
              <a:t>ensure that you have contact information for a representative at the university, in case problems arise, or accidents happen. </a:t>
            </a:r>
            <a:endParaRPr lang="en-US" dirty="0" smtClean="0">
              <a:solidFill>
                <a:schemeClr val="tx1"/>
              </a:solidFill>
            </a:endParaRPr>
          </a:p>
          <a:p>
            <a:r>
              <a:rPr lang="en-US" dirty="0" smtClean="0">
                <a:solidFill>
                  <a:schemeClr val="tx1"/>
                </a:solidFill>
              </a:rPr>
              <a:t>DON’T </a:t>
            </a:r>
            <a:r>
              <a:rPr lang="en-US" dirty="0">
                <a:solidFill>
                  <a:schemeClr val="tx1"/>
                </a:solidFill>
              </a:rPr>
              <a:t>share the results of any background check with university representatives. </a:t>
            </a:r>
            <a:endParaRPr lang="en-US" dirty="0" smtClean="0">
              <a:solidFill>
                <a:schemeClr val="tx1"/>
              </a:solidFill>
            </a:endParaRPr>
          </a:p>
          <a:p>
            <a:r>
              <a:rPr lang="en-US" dirty="0" smtClean="0">
                <a:solidFill>
                  <a:schemeClr val="tx1"/>
                </a:solidFill>
              </a:rPr>
              <a:t>DON’T </a:t>
            </a:r>
            <a:r>
              <a:rPr lang="en-US" dirty="0">
                <a:solidFill>
                  <a:schemeClr val="tx1"/>
                </a:solidFill>
              </a:rPr>
              <a:t>assume that any final products produced by students are the sole property of the community-based organization. The final products are the property of the student, but more often than not, the student can grant rights to use the product to the community-based organization. </a:t>
            </a:r>
            <a:endParaRPr lang="en-US" dirty="0" smtClean="0">
              <a:solidFill>
                <a:schemeClr val="tx1"/>
              </a:solidFill>
            </a:endParaRPr>
          </a:p>
          <a:p>
            <a:r>
              <a:rPr lang="en-US" dirty="0" smtClean="0">
                <a:solidFill>
                  <a:schemeClr val="tx1"/>
                </a:solidFill>
              </a:rPr>
              <a:t>DON’T </a:t>
            </a:r>
            <a:r>
              <a:rPr lang="en-US" dirty="0">
                <a:solidFill>
                  <a:schemeClr val="tx1"/>
                </a:solidFill>
              </a:rPr>
              <a:t>request that service learners do tasks that are beyond their capabilities as volunteers, or beyond their scope of work, as outlined in the Service-Learning Agreement. </a:t>
            </a:r>
          </a:p>
        </p:txBody>
      </p:sp>
      <p:pic>
        <p:nvPicPr>
          <p:cNvPr id="4" name="Picture 3"/>
          <p:cNvPicPr>
            <a:picLocks noChangeAspect="1"/>
          </p:cNvPicPr>
          <p:nvPr/>
        </p:nvPicPr>
        <p:blipFill>
          <a:blip r:embed="rId2"/>
          <a:stretch>
            <a:fillRect/>
          </a:stretch>
        </p:blipFill>
        <p:spPr>
          <a:xfrm>
            <a:off x="7259311" y="285750"/>
            <a:ext cx="1100138" cy="1452282"/>
          </a:xfrm>
          <a:prstGeom prst="rect">
            <a:avLst/>
          </a:prstGeom>
        </p:spPr>
      </p:pic>
    </p:spTree>
    <p:extLst>
      <p:ext uri="{BB962C8B-B14F-4D97-AF65-F5344CB8AC3E}">
        <p14:creationId xmlns:p14="http://schemas.microsoft.com/office/powerpoint/2010/main" val="12184407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4688" y="1712457"/>
            <a:ext cx="1559721" cy="1346748"/>
          </a:xfrm>
          <a:prstGeom prst="rect">
            <a:avLst/>
          </a:prstGeom>
        </p:spPr>
      </p:pic>
      <p:sp>
        <p:nvSpPr>
          <p:cNvPr id="2" name="Title 1"/>
          <p:cNvSpPr>
            <a:spLocks noGrp="1"/>
          </p:cNvSpPr>
          <p:nvPr>
            <p:ph type="title"/>
          </p:nvPr>
        </p:nvSpPr>
        <p:spPr>
          <a:xfrm>
            <a:off x="1301004" y="812367"/>
            <a:ext cx="7407102" cy="760350"/>
          </a:xfrm>
        </p:spPr>
        <p:txBody>
          <a:bodyPr>
            <a:normAutofit/>
          </a:bodyPr>
          <a:lstStyle/>
          <a:p>
            <a:r>
              <a:rPr lang="en-US" sz="3000" b="1" dirty="0">
                <a:solidFill>
                  <a:schemeClr val="accent4">
                    <a:lumMod val="50000"/>
                  </a:schemeClr>
                </a:solidFill>
              </a:rPr>
              <a:t>Celebrate </a:t>
            </a:r>
            <a:r>
              <a:rPr lang="en-US" sz="3000" b="1" dirty="0" smtClean="0">
                <a:solidFill>
                  <a:schemeClr val="accent4">
                    <a:lumMod val="50000"/>
                  </a:schemeClr>
                </a:solidFill>
              </a:rPr>
              <a:t>Success</a:t>
            </a:r>
            <a:r>
              <a:rPr lang="en-US" sz="3000" b="1" dirty="0">
                <a:solidFill>
                  <a:schemeClr val="accent4">
                    <a:lumMod val="50000"/>
                  </a:schemeClr>
                </a:solidFill>
              </a:rPr>
              <a:t>!! </a:t>
            </a:r>
          </a:p>
        </p:txBody>
      </p:sp>
      <p:pic>
        <p:nvPicPr>
          <p:cNvPr id="5" name="Picture 4"/>
          <p:cNvPicPr>
            <a:picLocks noChangeAspect="1"/>
          </p:cNvPicPr>
          <p:nvPr/>
        </p:nvPicPr>
        <p:blipFill>
          <a:blip r:embed="rId3"/>
          <a:stretch>
            <a:fillRect/>
          </a:stretch>
        </p:blipFill>
        <p:spPr>
          <a:xfrm>
            <a:off x="6995577" y="440928"/>
            <a:ext cx="1820651" cy="1902223"/>
          </a:xfrm>
          <a:prstGeom prst="rect">
            <a:avLst/>
          </a:prstGeom>
        </p:spPr>
      </p:pic>
      <p:pic>
        <p:nvPicPr>
          <p:cNvPr id="6" name="Picture 5"/>
          <p:cNvPicPr>
            <a:picLocks noChangeAspect="1"/>
          </p:cNvPicPr>
          <p:nvPr/>
        </p:nvPicPr>
        <p:blipFill>
          <a:blip r:embed="rId4"/>
          <a:stretch>
            <a:fillRect/>
          </a:stretch>
        </p:blipFill>
        <p:spPr>
          <a:xfrm>
            <a:off x="6992853" y="3719229"/>
            <a:ext cx="1983059" cy="1564064"/>
          </a:xfrm>
          <a:prstGeom prst="rect">
            <a:avLst/>
          </a:prstGeom>
        </p:spPr>
      </p:pic>
      <p:pic>
        <p:nvPicPr>
          <p:cNvPr id="7" name="Picture 6"/>
          <p:cNvPicPr>
            <a:picLocks noChangeAspect="1"/>
          </p:cNvPicPr>
          <p:nvPr/>
        </p:nvPicPr>
        <p:blipFill>
          <a:blip r:embed="rId5"/>
          <a:stretch>
            <a:fillRect/>
          </a:stretch>
        </p:blipFill>
        <p:spPr>
          <a:xfrm>
            <a:off x="6249738" y="2055072"/>
            <a:ext cx="2218821" cy="1633081"/>
          </a:xfrm>
          <a:prstGeom prst="rect">
            <a:avLst/>
          </a:prstGeom>
        </p:spPr>
      </p:pic>
      <p:pic>
        <p:nvPicPr>
          <p:cNvPr id="8" name="Picture 7"/>
          <p:cNvPicPr>
            <a:picLocks noChangeAspect="1"/>
          </p:cNvPicPr>
          <p:nvPr/>
        </p:nvPicPr>
        <p:blipFill>
          <a:blip r:embed="rId6"/>
          <a:stretch>
            <a:fillRect/>
          </a:stretch>
        </p:blipFill>
        <p:spPr>
          <a:xfrm>
            <a:off x="229198" y="3122791"/>
            <a:ext cx="1971383" cy="1302315"/>
          </a:xfrm>
          <a:prstGeom prst="rect">
            <a:avLst/>
          </a:prstGeom>
        </p:spPr>
      </p:pic>
      <p:pic>
        <p:nvPicPr>
          <p:cNvPr id="9" name="Picture 8"/>
          <p:cNvPicPr>
            <a:picLocks noChangeAspect="1"/>
          </p:cNvPicPr>
          <p:nvPr/>
        </p:nvPicPr>
        <p:blipFill>
          <a:blip r:embed="rId7"/>
          <a:stretch>
            <a:fillRect/>
          </a:stretch>
        </p:blipFill>
        <p:spPr>
          <a:xfrm>
            <a:off x="3193007" y="3802318"/>
            <a:ext cx="1970669" cy="1560113"/>
          </a:xfrm>
          <a:prstGeom prst="rect">
            <a:avLst/>
          </a:prstGeom>
        </p:spPr>
      </p:pic>
      <p:pic>
        <p:nvPicPr>
          <p:cNvPr id="13" name="Picture 12"/>
          <p:cNvPicPr>
            <a:picLocks noChangeAspect="1"/>
          </p:cNvPicPr>
          <p:nvPr/>
        </p:nvPicPr>
        <p:blipFill>
          <a:blip r:embed="rId8">
            <a:clrChange>
              <a:clrFrom>
                <a:srgbClr val="000000"/>
              </a:clrFrom>
              <a:clrTo>
                <a:srgbClr val="000000">
                  <a:alpha val="0"/>
                </a:srgbClr>
              </a:clrTo>
            </a:clrChange>
            <a:extLst>
              <a:ext uri="{BEBA8EAE-BF5A-486C-A8C5-ECC9F3942E4B}">
                <a14:imgProps xmlns:a14="http://schemas.microsoft.com/office/drawing/2010/main">
                  <a14:imgLayer r:embed="rId9">
                    <a14:imgEffect>
                      <a14:saturation sat="66000"/>
                    </a14:imgEffect>
                  </a14:imgLayer>
                </a14:imgProps>
              </a:ext>
            </a:extLst>
          </a:blip>
          <a:stretch>
            <a:fillRect/>
          </a:stretch>
        </p:blipFill>
        <p:spPr>
          <a:xfrm>
            <a:off x="1" y="527538"/>
            <a:ext cx="1605068" cy="1374536"/>
          </a:xfrm>
          <a:prstGeom prst="rect">
            <a:avLst/>
          </a:prstGeom>
        </p:spPr>
      </p:pic>
      <p:pic>
        <p:nvPicPr>
          <p:cNvPr id="10" name="Picture 9"/>
          <p:cNvPicPr>
            <a:picLocks noChangeAspect="1"/>
          </p:cNvPicPr>
          <p:nvPr/>
        </p:nvPicPr>
        <p:blipFill>
          <a:blip r:embed="rId10"/>
          <a:stretch>
            <a:fillRect/>
          </a:stretch>
        </p:blipFill>
        <p:spPr>
          <a:xfrm>
            <a:off x="2362435" y="1667144"/>
            <a:ext cx="3657089" cy="2012378"/>
          </a:xfrm>
          <a:prstGeom prst="rect">
            <a:avLst/>
          </a:prstGeom>
        </p:spPr>
      </p:pic>
      <p:pic>
        <p:nvPicPr>
          <p:cNvPr id="11" name="Picture 10"/>
          <p:cNvPicPr>
            <a:picLocks noChangeAspect="1"/>
          </p:cNvPicPr>
          <p:nvPr/>
        </p:nvPicPr>
        <p:blipFill>
          <a:blip r:embed="rId11"/>
          <a:stretch>
            <a:fillRect/>
          </a:stretch>
        </p:blipFill>
        <p:spPr>
          <a:xfrm>
            <a:off x="5284694" y="3541987"/>
            <a:ext cx="1587140" cy="1616853"/>
          </a:xfrm>
          <a:prstGeom prst="rect">
            <a:avLst/>
          </a:prstGeom>
        </p:spPr>
      </p:pic>
      <p:pic>
        <p:nvPicPr>
          <p:cNvPr id="12" name="Picture 11"/>
          <p:cNvPicPr>
            <a:picLocks noChangeAspect="1"/>
          </p:cNvPicPr>
          <p:nvPr/>
        </p:nvPicPr>
        <p:blipFill>
          <a:blip r:embed="rId12"/>
          <a:stretch>
            <a:fillRect/>
          </a:stretch>
        </p:blipFill>
        <p:spPr>
          <a:xfrm>
            <a:off x="1639840" y="4001005"/>
            <a:ext cx="1432148" cy="1282288"/>
          </a:xfrm>
          <a:prstGeom prst="rect">
            <a:avLst/>
          </a:prstGeom>
        </p:spPr>
      </p:pic>
    </p:spTree>
    <p:extLst>
      <p:ext uri="{BB962C8B-B14F-4D97-AF65-F5344CB8AC3E}">
        <p14:creationId xmlns:p14="http://schemas.microsoft.com/office/powerpoint/2010/main" val="42305309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u="sng" dirty="0"/>
              <a:t>References </a:t>
            </a:r>
          </a:p>
        </p:txBody>
      </p:sp>
      <p:sp>
        <p:nvSpPr>
          <p:cNvPr id="3" name="Content Placeholder 2"/>
          <p:cNvSpPr>
            <a:spLocks noGrp="1"/>
          </p:cNvSpPr>
          <p:nvPr>
            <p:ph idx="1"/>
          </p:nvPr>
        </p:nvSpPr>
        <p:spPr>
          <a:xfrm>
            <a:off x="435895" y="1572717"/>
            <a:ext cx="8272211" cy="3474445"/>
          </a:xfrm>
        </p:spPr>
        <p:txBody>
          <a:bodyPr>
            <a:normAutofit fontScale="92500" lnSpcReduction="10000"/>
          </a:bodyPr>
          <a:lstStyle/>
          <a:p>
            <a:pPr marL="0" indent="0">
              <a:spcBef>
                <a:spcPts val="0"/>
              </a:spcBef>
              <a:buNone/>
            </a:pPr>
            <a:r>
              <a:rPr lang="en-US" i="1" dirty="0" smtClean="0"/>
              <a:t>	</a:t>
            </a:r>
            <a:endParaRPr lang="en-US" sz="1200" dirty="0"/>
          </a:p>
          <a:p>
            <a:pPr>
              <a:spcBef>
                <a:spcPts val="0"/>
              </a:spcBef>
            </a:pPr>
            <a:r>
              <a:rPr lang="en-US" sz="1200" i="1" dirty="0"/>
              <a:t>Center for Community Engagement, California State University-Long Beach. Service Learning Curriculum Guide. </a:t>
            </a:r>
          </a:p>
          <a:p>
            <a:pPr>
              <a:spcBef>
                <a:spcPts val="0"/>
              </a:spcBef>
            </a:pPr>
            <a:r>
              <a:rPr lang="en-US" sz="1200" i="1" dirty="0"/>
              <a:t>Coles, R.  (1993). The Call to Service: A Witness to Idealism. New York: Houghton Mifflin. Dewey, J. (1916). Democracy and Education. New 	York: The Free Press.  </a:t>
            </a:r>
          </a:p>
          <a:p>
            <a:pPr>
              <a:spcBef>
                <a:spcPts val="0"/>
              </a:spcBef>
            </a:pPr>
            <a:r>
              <a:rPr lang="en-US" sz="1200" i="1" dirty="0"/>
              <a:t>Dewey, J. (1933). How We Think. Boston: Heath. Hatcher, J. &amp; </a:t>
            </a:r>
            <a:r>
              <a:rPr lang="en-US" sz="1200" i="1" dirty="0" err="1"/>
              <a:t>Bringle</a:t>
            </a:r>
            <a:r>
              <a:rPr lang="en-US" sz="1200" i="1" dirty="0"/>
              <a:t>, R. (1997). </a:t>
            </a:r>
          </a:p>
          <a:p>
            <a:pPr>
              <a:spcBef>
                <a:spcPts val="0"/>
              </a:spcBef>
            </a:pPr>
            <a:r>
              <a:rPr lang="en-US" sz="1200" i="1" dirty="0"/>
              <a:t>Reflection: Bridging the Gap between Service and Learning.‖ In College Teaching, Volume 45, Number 4. Kolb, D. A. (1984). Experiential 	Learning: Experience as the Source of Learning and   Development. Englewood Cliffs, N.J: Prentice-Hall. </a:t>
            </a:r>
            <a:r>
              <a:rPr lang="en-US" sz="1200" i="1" dirty="0" err="1"/>
              <a:t>Lisman</a:t>
            </a:r>
            <a:r>
              <a:rPr lang="en-US" sz="1200" i="1" dirty="0"/>
              <a:t>, D. C. (1994:3).</a:t>
            </a:r>
          </a:p>
          <a:p>
            <a:pPr>
              <a:spcBef>
                <a:spcPts val="0"/>
              </a:spcBef>
            </a:pPr>
            <a:r>
              <a:rPr lang="en-US" sz="1200" i="1" dirty="0"/>
              <a:t>Ethics and Service Learning. Communique 6:3 Meza, </a:t>
            </a:r>
            <a:r>
              <a:rPr lang="en-US" sz="1200" i="1" dirty="0" err="1"/>
              <a:t>Ariz</a:t>
            </a:r>
            <a:r>
              <a:rPr lang="en-US" sz="1200" i="1" dirty="0"/>
              <a:t>: Campus Compact for Community Colleges.</a:t>
            </a:r>
          </a:p>
          <a:p>
            <a:pPr>
              <a:spcBef>
                <a:spcPts val="0"/>
              </a:spcBef>
            </a:pPr>
            <a:r>
              <a:rPr lang="en-US" sz="1200" i="1" dirty="0"/>
              <a:t>	Kolb, A. Y., &amp; Kolb, D. A. (2005). Learning Styles and Learning Spaces: Enhancing Experiential Learning in Higher Education. Academy of Management Learning &amp; Education, 4, 193-212.</a:t>
            </a:r>
          </a:p>
          <a:p>
            <a:pPr>
              <a:spcBef>
                <a:spcPts val="0"/>
              </a:spcBef>
            </a:pPr>
            <a:r>
              <a:rPr lang="en-US" sz="1200" i="1" dirty="0"/>
              <a:t>National Survey of Student Engagement (2007). Experiences that matter: Enhancing student learning and success—Annual Report 2007. 	Bloomington, IN: Indiana University Center for Postsecondary Research. </a:t>
            </a:r>
            <a:r>
              <a:rPr lang="en-US" sz="1200" i="1" dirty="0">
                <a:hlinkClick r:id="rId2"/>
              </a:rPr>
              <a:t>http://nsse.indiana.edu/html/about.cfm</a:t>
            </a:r>
            <a:endParaRPr lang="en-US" sz="1200" i="1" dirty="0"/>
          </a:p>
          <a:p>
            <a:pPr>
              <a:spcBef>
                <a:spcPts val="0"/>
              </a:spcBef>
            </a:pPr>
            <a:r>
              <a:rPr lang="en-US" sz="1200" i="1" dirty="0" err="1"/>
              <a:t>Seifer</a:t>
            </a:r>
            <a:r>
              <a:rPr lang="en-US" sz="1200" i="1" dirty="0"/>
              <a:t> SD and Connors K. , Eds. Community Campus Partnerships for Health. Faculty Toolkit for Service-Learning in Higher Education. Scotts 	Valley, CA: National </a:t>
            </a:r>
            <a:r>
              <a:rPr lang="en-US" sz="1200" i="1" dirty="0" err="1"/>
              <a:t>ServiceLearning</a:t>
            </a:r>
            <a:r>
              <a:rPr lang="en-US" sz="1200" i="1" dirty="0"/>
              <a:t> Clearinghouse, 2007. 	</a:t>
            </a:r>
          </a:p>
          <a:p>
            <a:pPr>
              <a:spcBef>
                <a:spcPts val="0"/>
              </a:spcBef>
            </a:pPr>
            <a:r>
              <a:rPr lang="en-US" sz="1200" i="1" dirty="0"/>
              <a:t>Service-learning workshop materials developed by the Center for Community Service-Learning at CSU-Northridge. </a:t>
            </a:r>
          </a:p>
          <a:p>
            <a:pPr>
              <a:spcBef>
                <a:spcPts val="0"/>
              </a:spcBef>
            </a:pPr>
            <a:r>
              <a:rPr lang="en-US" sz="1200" i="1" dirty="0"/>
              <a:t>Steinke. S. and </a:t>
            </a:r>
            <a:r>
              <a:rPr lang="en-US" sz="1200" i="1" dirty="0" err="1"/>
              <a:t>Buresh</a:t>
            </a:r>
            <a:r>
              <a:rPr lang="en-US" sz="1200" i="1" dirty="0"/>
              <a:t>, P. (2002). Cognitive outcomes of service learning: Reviewing the past and glimpsing the future. Michigan Journal of 	Community Service Learning. Vol. 8. http://hdl.handle.net/2027/spo.3239521.0008.201</a:t>
            </a:r>
            <a:endParaRPr lang="en-US" sz="1200" dirty="0"/>
          </a:p>
          <a:p>
            <a:pPr>
              <a:spcBef>
                <a:spcPts val="0"/>
              </a:spcBef>
            </a:pPr>
            <a:endParaRPr lang="en-US" dirty="0"/>
          </a:p>
        </p:txBody>
      </p:sp>
    </p:spTree>
    <p:extLst>
      <p:ext uri="{BB962C8B-B14F-4D97-AF65-F5344CB8AC3E}">
        <p14:creationId xmlns:p14="http://schemas.microsoft.com/office/powerpoint/2010/main" val="677435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3200" b="1" cap="small" dirty="0" smtClean="0"/>
              <a:t>Presenter Contact Information</a:t>
            </a:r>
            <a:endParaRPr lang="en-US" sz="3200" b="1" cap="small" dirty="0"/>
          </a:p>
        </p:txBody>
      </p:sp>
      <p:sp>
        <p:nvSpPr>
          <p:cNvPr id="7" name="Content Placeholder 6"/>
          <p:cNvSpPr>
            <a:spLocks noGrp="1"/>
          </p:cNvSpPr>
          <p:nvPr>
            <p:ph sz="half" idx="1"/>
          </p:nvPr>
        </p:nvSpPr>
        <p:spPr>
          <a:xfrm>
            <a:off x="346798" y="2441541"/>
            <a:ext cx="4413738" cy="2578265"/>
          </a:xfrm>
        </p:spPr>
        <p:txBody>
          <a:bodyPr/>
          <a:lstStyle/>
          <a:p>
            <a:pPr marL="0" indent="0">
              <a:buNone/>
            </a:pPr>
            <a:r>
              <a:rPr lang="en-US" dirty="0" smtClean="0"/>
              <a:t>Dr. Julie Turner</a:t>
            </a:r>
          </a:p>
          <a:p>
            <a:pPr marL="0" indent="0">
              <a:buNone/>
            </a:pPr>
            <a:r>
              <a:rPr lang="en-US" dirty="0" smtClean="0">
                <a:hlinkClick r:id="rId2"/>
              </a:rPr>
              <a:t>jturner@lindenwood.edu</a:t>
            </a:r>
            <a:r>
              <a:rPr lang="en-US" dirty="0" smtClean="0"/>
              <a:t> </a:t>
            </a:r>
            <a:endParaRPr lang="en-US" dirty="0"/>
          </a:p>
        </p:txBody>
      </p:sp>
      <p:sp>
        <p:nvSpPr>
          <p:cNvPr id="8" name="Content Placeholder 7"/>
          <p:cNvSpPr>
            <a:spLocks noGrp="1"/>
          </p:cNvSpPr>
          <p:nvPr>
            <p:ph sz="half" idx="2"/>
          </p:nvPr>
        </p:nvSpPr>
        <p:spPr/>
        <p:txBody>
          <a:bodyPr anchor="ctr">
            <a:normAutofit/>
          </a:bodyPr>
          <a:lstStyle/>
          <a:p>
            <a:pPr marL="114300" lvl="1"/>
            <a:endParaRPr lang="en-US" sz="6800" dirty="0">
              <a:solidFill>
                <a:schemeClr val="bg1"/>
              </a:solidFill>
            </a:endParaRPr>
          </a:p>
        </p:txBody>
      </p:sp>
      <p:sp>
        <p:nvSpPr>
          <p:cNvPr id="5" name="Slide Number Placeholder 4"/>
          <p:cNvSpPr>
            <a:spLocks noGrp="1"/>
          </p:cNvSpPr>
          <p:nvPr>
            <p:ph type="sldNum" sz="quarter" idx="12"/>
          </p:nvPr>
        </p:nvSpPr>
        <p:spPr/>
        <p:txBody>
          <a:bodyPr/>
          <a:lstStyle/>
          <a:p>
            <a:fld id="{0226CCDC-3057-A845-8B73-831E010D3BA8}" type="slidenum">
              <a:rPr lang="en-US" smtClean="0"/>
              <a:pPr/>
              <a:t>35</a:t>
            </a:fld>
            <a:endParaRPr lang="en-US" dirty="0"/>
          </a:p>
        </p:txBody>
      </p:sp>
      <p:cxnSp>
        <p:nvCxnSpPr>
          <p:cNvPr id="3" name="Straight Connector 2"/>
          <p:cNvCxnSpPr/>
          <p:nvPr/>
        </p:nvCxnSpPr>
        <p:spPr>
          <a:xfrm>
            <a:off x="562708" y="2033038"/>
            <a:ext cx="345830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1227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1991"/>
            <a:ext cx="8229600" cy="952500"/>
          </a:xfrm>
        </p:spPr>
        <p:txBody>
          <a:bodyPr>
            <a:normAutofit/>
          </a:bodyPr>
          <a:lstStyle/>
          <a:p>
            <a:r>
              <a:rPr lang="en-US" sz="3300" b="1" u="sng" dirty="0"/>
              <a:t>Assumptions</a:t>
            </a:r>
            <a:r>
              <a:rPr lang="en-US" sz="3000" b="1" dirty="0"/>
              <a:t> </a:t>
            </a:r>
          </a:p>
        </p:txBody>
      </p:sp>
      <p:pic>
        <p:nvPicPr>
          <p:cNvPr id="4" name="Content Placeholder 3"/>
          <p:cNvPicPr>
            <a:picLocks noGrp="1" noChangeAspect="1"/>
          </p:cNvPicPr>
          <p:nvPr>
            <p:ph idx="1"/>
          </p:nvPr>
        </p:nvPicPr>
        <p:blipFill>
          <a:blip r:embed="rId2"/>
          <a:stretch>
            <a:fillRect/>
          </a:stretch>
        </p:blipFill>
        <p:spPr>
          <a:xfrm>
            <a:off x="631837" y="1767887"/>
            <a:ext cx="1964406" cy="1381133"/>
          </a:xfrm>
          <a:prstGeom prst="rect">
            <a:avLst/>
          </a:prstGeom>
        </p:spPr>
      </p:pic>
      <p:pic>
        <p:nvPicPr>
          <p:cNvPr id="5" name="Picture 4"/>
          <p:cNvPicPr>
            <a:picLocks noChangeAspect="1"/>
          </p:cNvPicPr>
          <p:nvPr/>
        </p:nvPicPr>
        <p:blipFill>
          <a:blip r:embed="rId3"/>
          <a:stretch>
            <a:fillRect/>
          </a:stretch>
        </p:blipFill>
        <p:spPr>
          <a:xfrm>
            <a:off x="631837" y="3344190"/>
            <a:ext cx="1925218" cy="1575608"/>
          </a:xfrm>
          <a:prstGeom prst="rect">
            <a:avLst/>
          </a:prstGeom>
        </p:spPr>
      </p:pic>
      <p:sp>
        <p:nvSpPr>
          <p:cNvPr id="6" name="Curved Left Arrow 5"/>
          <p:cNvSpPr/>
          <p:nvPr/>
        </p:nvSpPr>
        <p:spPr>
          <a:xfrm>
            <a:off x="2351314" y="2281973"/>
            <a:ext cx="656409" cy="1783080"/>
          </a:xfrm>
          <a:prstGeom prst="curvedLef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7" name="Curved Right Arrow 6"/>
          <p:cNvSpPr/>
          <p:nvPr/>
        </p:nvSpPr>
        <p:spPr>
          <a:xfrm>
            <a:off x="220357" y="2281972"/>
            <a:ext cx="578032" cy="1734095"/>
          </a:xfrm>
          <a:prstGeom prst="curved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8" name="TextBox 7"/>
          <p:cNvSpPr txBox="1"/>
          <p:nvPr/>
        </p:nvSpPr>
        <p:spPr>
          <a:xfrm>
            <a:off x="3298214" y="1938575"/>
            <a:ext cx="5563223" cy="4154984"/>
          </a:xfrm>
          <a:prstGeom prst="rect">
            <a:avLst/>
          </a:prstGeom>
          <a:noFill/>
        </p:spPr>
        <p:txBody>
          <a:bodyPr wrap="square" rtlCol="0">
            <a:spAutoFit/>
          </a:bodyPr>
          <a:lstStyle/>
          <a:p>
            <a:pPr marL="257175" indent="-257175">
              <a:buFont typeface="Wingdings" panose="05000000000000000000" pitchFamily="2" charset="2"/>
              <a:buChar char="ü"/>
            </a:pPr>
            <a:r>
              <a:rPr lang="en-US" sz="1350" dirty="0"/>
              <a:t>Have already determined that service learning is a good fit for your program and have institutional buy-in; </a:t>
            </a:r>
          </a:p>
          <a:p>
            <a:pPr marL="257175" indent="-257175">
              <a:buFont typeface="Wingdings" panose="05000000000000000000" pitchFamily="2" charset="2"/>
              <a:buChar char="ü"/>
            </a:pPr>
            <a:r>
              <a:rPr lang="en-US" sz="1350" dirty="0"/>
              <a:t>There is an understood definition of what service learning is; and  </a:t>
            </a:r>
          </a:p>
          <a:p>
            <a:endParaRPr lang="en-US" sz="1350" dirty="0"/>
          </a:p>
          <a:p>
            <a:pPr algn="ctr"/>
            <a:r>
              <a:rPr lang="en-US" sz="1500" i="1" dirty="0">
                <a:solidFill>
                  <a:schemeClr val="accent2">
                    <a:lumMod val="50000"/>
                  </a:schemeClr>
                </a:solidFill>
              </a:rPr>
              <a:t>“Service-learning is a credit-bearing academic experience describing a unique and specialized course design strategy that combines </a:t>
            </a:r>
            <a:r>
              <a:rPr lang="en-US" sz="1500" i="1" dirty="0" smtClean="0">
                <a:solidFill>
                  <a:schemeClr val="accent2">
                    <a:lumMod val="50000"/>
                  </a:schemeClr>
                </a:solidFill>
              </a:rPr>
              <a:t>(</a:t>
            </a:r>
            <a:r>
              <a:rPr lang="en-US" sz="1500" i="1" dirty="0">
                <a:solidFill>
                  <a:schemeClr val="accent2">
                    <a:lumMod val="50000"/>
                  </a:schemeClr>
                </a:solidFill>
              </a:rPr>
              <a:t>a.) </a:t>
            </a:r>
            <a:r>
              <a:rPr lang="en-US" sz="1500" b="1" i="1" dirty="0">
                <a:solidFill>
                  <a:schemeClr val="accent2">
                    <a:lumMod val="50000"/>
                  </a:schemeClr>
                </a:solidFill>
              </a:rPr>
              <a:t>an academic content area</a:t>
            </a:r>
            <a:r>
              <a:rPr lang="en-US" sz="1500" i="1" dirty="0">
                <a:solidFill>
                  <a:schemeClr val="accent2">
                    <a:lumMod val="50000"/>
                  </a:schemeClr>
                </a:solidFill>
              </a:rPr>
              <a:t>, (b.) fulfilling a </a:t>
            </a:r>
            <a:r>
              <a:rPr lang="en-US" sz="1500" b="1" i="1" dirty="0" smtClean="0">
                <a:solidFill>
                  <a:schemeClr val="accent2">
                    <a:lumMod val="50000"/>
                  </a:schemeClr>
                </a:solidFill>
              </a:rPr>
              <a:t>community </a:t>
            </a:r>
            <a:r>
              <a:rPr lang="en-US" sz="1500" b="1" i="1" dirty="0">
                <a:solidFill>
                  <a:schemeClr val="accent2">
                    <a:lumMod val="50000"/>
                  </a:schemeClr>
                </a:solidFill>
              </a:rPr>
              <a:t>identified need </a:t>
            </a:r>
            <a:r>
              <a:rPr lang="en-US" sz="1500" i="1" dirty="0">
                <a:solidFill>
                  <a:schemeClr val="accent2">
                    <a:lumMod val="50000"/>
                  </a:schemeClr>
                </a:solidFill>
              </a:rPr>
              <a:t>through a reciprocal </a:t>
            </a:r>
          </a:p>
          <a:p>
            <a:pPr algn="ctr"/>
            <a:r>
              <a:rPr lang="en-US" sz="1500" i="1" dirty="0">
                <a:solidFill>
                  <a:schemeClr val="accent2">
                    <a:lumMod val="50000"/>
                  </a:schemeClr>
                </a:solidFill>
              </a:rPr>
              <a:t>relationship, and (c.) </a:t>
            </a:r>
            <a:r>
              <a:rPr lang="en-US" sz="1500" b="1" i="1" dirty="0">
                <a:solidFill>
                  <a:schemeClr val="accent2">
                    <a:lumMod val="50000"/>
                  </a:schemeClr>
                </a:solidFill>
              </a:rPr>
              <a:t>intentional reflection </a:t>
            </a:r>
          </a:p>
          <a:p>
            <a:pPr algn="ctr"/>
            <a:r>
              <a:rPr lang="en-US" sz="1500" b="1" i="1" dirty="0">
                <a:solidFill>
                  <a:schemeClr val="accent2">
                    <a:lumMod val="50000"/>
                  </a:schemeClr>
                </a:solidFill>
              </a:rPr>
              <a:t>strategies </a:t>
            </a:r>
            <a:r>
              <a:rPr lang="en-US" sz="1500" i="1" dirty="0">
                <a:solidFill>
                  <a:schemeClr val="accent2">
                    <a:lumMod val="50000"/>
                  </a:schemeClr>
                </a:solidFill>
              </a:rPr>
              <a:t>in order to enrich the learning experience, </a:t>
            </a:r>
          </a:p>
          <a:p>
            <a:pPr algn="ctr"/>
            <a:r>
              <a:rPr lang="en-US" sz="1500" i="1" dirty="0">
                <a:solidFill>
                  <a:schemeClr val="accent2">
                    <a:lumMod val="50000"/>
                  </a:schemeClr>
                </a:solidFill>
              </a:rPr>
              <a:t>explore civic responsibility, and strengthen communities.”</a:t>
            </a:r>
          </a:p>
          <a:p>
            <a:endParaRPr lang="en-US" sz="1350" dirty="0"/>
          </a:p>
          <a:p>
            <a:pPr marL="214313" indent="-214313">
              <a:buFont typeface="Wingdings" panose="05000000000000000000" pitchFamily="2" charset="2"/>
              <a:buChar char="ü"/>
            </a:pPr>
            <a:r>
              <a:rPr lang="en-US" sz="1350" dirty="0"/>
              <a:t>We will not have adequate time to address topics such as how to find the right service partners or assessment methods. * </a:t>
            </a:r>
          </a:p>
          <a:p>
            <a:pPr marL="214313" indent="-214313">
              <a:buFont typeface="Wingdings" panose="05000000000000000000" pitchFamily="2" charset="2"/>
              <a:buChar char="ü"/>
            </a:pPr>
            <a:endParaRPr lang="en-US" sz="1350" dirty="0"/>
          </a:p>
          <a:p>
            <a:r>
              <a:rPr lang="en-US" sz="1350" dirty="0"/>
              <a:t>* </a:t>
            </a:r>
            <a:r>
              <a:rPr lang="en-US" sz="1050" i="1" dirty="0"/>
              <a:t>Presenter is happy to provide suggestions through post-conference follow up – </a:t>
            </a:r>
            <a:r>
              <a:rPr lang="en-US" sz="1050" i="1" dirty="0">
                <a:hlinkClick r:id="rId4"/>
              </a:rPr>
              <a:t>jturner@lindenwood.edu</a:t>
            </a:r>
            <a:r>
              <a:rPr lang="en-US" sz="1050" i="1" dirty="0"/>
              <a:t>! </a:t>
            </a:r>
          </a:p>
          <a:p>
            <a:endParaRPr lang="en-US" sz="1350" dirty="0">
              <a:latin typeface="Gill Sans MT Condensed" panose="020B0506020104020203" pitchFamily="34" charset="0"/>
            </a:endParaRPr>
          </a:p>
          <a:p>
            <a:endParaRPr lang="en-US" sz="1350" dirty="0">
              <a:latin typeface="Gill Sans MT Condensed" panose="020B0506020104020203" pitchFamily="34" charset="0"/>
            </a:endParaRPr>
          </a:p>
        </p:txBody>
      </p:sp>
    </p:spTree>
    <p:extLst>
      <p:ext uri="{BB962C8B-B14F-4D97-AF65-F5344CB8AC3E}">
        <p14:creationId xmlns:p14="http://schemas.microsoft.com/office/powerpoint/2010/main" val="3193141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117" y="148339"/>
            <a:ext cx="6221186" cy="6187848"/>
          </a:xfrm>
          <a:prstGeom prst="rect">
            <a:avLst/>
          </a:prstGeom>
          <a:noFill/>
        </p:spPr>
        <p:txBody>
          <a:bodyPr wrap="square" rtlCol="0">
            <a:spAutoFit/>
          </a:bodyPr>
          <a:lstStyle/>
          <a:p>
            <a:pPr>
              <a:lnSpc>
                <a:spcPct val="110000"/>
              </a:lnSpc>
            </a:pPr>
            <a:r>
              <a:rPr lang="en-US" sz="2100" b="1" u="sng" dirty="0">
                <a:solidFill>
                  <a:schemeClr val="accent1">
                    <a:lumMod val="50000"/>
                  </a:schemeClr>
                </a:solidFill>
              </a:rPr>
              <a:t>Academic Content</a:t>
            </a:r>
            <a:r>
              <a:rPr lang="en-US" sz="1350" dirty="0"/>
              <a:t/>
            </a:r>
            <a:br>
              <a:rPr lang="en-US" sz="1350" dirty="0"/>
            </a:br>
            <a:r>
              <a:rPr lang="en-US" sz="1100" dirty="0"/>
              <a:t>In a service-learning course, students acquire knowledge and develop skills based on </a:t>
            </a:r>
            <a:r>
              <a:rPr lang="en-US" sz="1100" b="1" dirty="0"/>
              <a:t>academically rigorous content </a:t>
            </a:r>
            <a:r>
              <a:rPr lang="en-US" sz="1100" dirty="0"/>
              <a:t>through scholarly literature, faculty lectures, independent research, group activities and a variety of other educative experiences. These knowledge and skill sets are then paired with and applied to what a community partner group (public and nonprofit agencies; civic, charitable, and governmental organizations) has identified as a need for the community it serves. Courses with a service-learning component can be offered in any academic discipline, focus on any applicable academic topic</a:t>
            </a:r>
            <a:r>
              <a:rPr lang="en-US" sz="1100" dirty="0" smtClean="0"/>
              <a:t>.</a:t>
            </a:r>
          </a:p>
          <a:p>
            <a:pPr>
              <a:lnSpc>
                <a:spcPct val="110000"/>
              </a:lnSpc>
            </a:pPr>
            <a:endParaRPr lang="en-US" sz="1100" dirty="0"/>
          </a:p>
          <a:p>
            <a:pPr>
              <a:lnSpc>
                <a:spcPct val="110000"/>
              </a:lnSpc>
            </a:pPr>
            <a:r>
              <a:rPr lang="en-US" sz="2100" b="1" u="sng" dirty="0">
                <a:solidFill>
                  <a:schemeClr val="accent2">
                    <a:lumMod val="75000"/>
                  </a:schemeClr>
                </a:solidFill>
              </a:rPr>
              <a:t>Fulfilling a Community Identified Need</a:t>
            </a:r>
            <a:r>
              <a:rPr lang="en-US" sz="1350" dirty="0"/>
              <a:t/>
            </a:r>
            <a:br>
              <a:rPr lang="en-US" sz="1350" dirty="0"/>
            </a:br>
            <a:r>
              <a:rPr lang="en-US" sz="1100" dirty="0"/>
              <a:t>In service-learning pedagogy, </a:t>
            </a:r>
            <a:r>
              <a:rPr lang="en-US" sz="1100" b="1" dirty="0"/>
              <a:t>community partners are central co-instructors </a:t>
            </a:r>
            <a:r>
              <a:rPr lang="en-US" sz="1100" dirty="0"/>
              <a:t>in the educative process. Community partners work with institutions and individual faculty members to design and implement service activities that enable students to apply newly developed knowledge and skill sets in a way that provides meaningful outcomes for the community partner and its members.  Service-learning pedagogy emphasizes that community voice, knowledge, and identity play a formative role in defining what service initiatives are implemented. </a:t>
            </a:r>
            <a:endParaRPr lang="en-US" sz="1100" dirty="0" smtClean="0"/>
          </a:p>
          <a:p>
            <a:pPr>
              <a:lnSpc>
                <a:spcPct val="110000"/>
              </a:lnSpc>
            </a:pPr>
            <a:endParaRPr lang="en-US" sz="1100" dirty="0"/>
          </a:p>
          <a:p>
            <a:r>
              <a:rPr lang="en-US" sz="2100" b="1" u="sng" dirty="0">
                <a:solidFill>
                  <a:schemeClr val="accent4">
                    <a:lumMod val="75000"/>
                  </a:schemeClr>
                </a:solidFill>
              </a:rPr>
              <a:t>Intentional Reflection </a:t>
            </a:r>
          </a:p>
          <a:p>
            <a:r>
              <a:rPr lang="en-US" sz="1100" dirty="0"/>
              <a:t>Scholarship on experiential and service-learning pedagogies consistently asserts that students cannot be expected to perform an action (such as service) and subsequently walk away with significant insights. However, when the activity is paired with reflective components, the potential that students experience significant learning is greatly increased. Reflection often manifests itself in written form, but other strategies are encouraged, as they are meaningful to the learners, such as large and small group discussion, artistic expressions like poetry, painting or drawing, as well as multimedia presentations. </a:t>
            </a:r>
            <a:r>
              <a:rPr lang="en-US" sz="1100" b="1" dirty="0"/>
              <a:t>Regardless of modality, a service-learning experience is not complete without a reflective component.</a:t>
            </a:r>
          </a:p>
          <a:p>
            <a:pPr>
              <a:lnSpc>
                <a:spcPct val="110000"/>
              </a:lnSpc>
            </a:pPr>
            <a:endParaRPr lang="en-US" sz="1350" dirty="0">
              <a:latin typeface="Gill Sans MT Condensed" panose="020B0506020104020203" pitchFamily="34" charset="0"/>
            </a:endParaRPr>
          </a:p>
          <a:p>
            <a:pPr>
              <a:lnSpc>
                <a:spcPct val="110000"/>
              </a:lnSpc>
            </a:pPr>
            <a:endParaRPr lang="en-US" sz="1350" dirty="0">
              <a:latin typeface="Gill Sans MT Condensed" panose="020B0506020104020203" pitchFamily="34" charset="0"/>
            </a:endParaRPr>
          </a:p>
          <a:p>
            <a:pPr>
              <a:lnSpc>
                <a:spcPct val="110000"/>
              </a:lnSpc>
            </a:pPr>
            <a:endParaRPr lang="en-US" sz="1350" dirty="0">
              <a:latin typeface="Gill Sans MT Condensed" panose="020B0506020104020203" pitchFamily="34" charset="0"/>
            </a:endParaRPr>
          </a:p>
          <a:p>
            <a:pPr>
              <a:lnSpc>
                <a:spcPct val="110000"/>
              </a:lnSpc>
            </a:pPr>
            <a:endParaRPr lang="en-US" sz="1350" dirty="0">
              <a:latin typeface="Gill Sans MT Condensed" panose="020B0506020104020203" pitchFamily="34" charset="0"/>
            </a:endParaRPr>
          </a:p>
        </p:txBody>
      </p:sp>
      <p:pic>
        <p:nvPicPr>
          <p:cNvPr id="3" name="Picture 2"/>
          <p:cNvPicPr>
            <a:picLocks noChangeAspect="1"/>
          </p:cNvPicPr>
          <p:nvPr/>
        </p:nvPicPr>
        <p:blipFill>
          <a:blip r:embed="rId2">
            <a:duotone>
              <a:prstClr val="black"/>
              <a:srgbClr val="D9C3A5">
                <a:tint val="50000"/>
                <a:satMod val="180000"/>
              </a:srgbClr>
            </a:duotone>
          </a:blip>
          <a:stretch>
            <a:fillRect/>
          </a:stretch>
        </p:blipFill>
        <p:spPr>
          <a:xfrm>
            <a:off x="6586945" y="527697"/>
            <a:ext cx="2174966" cy="2153455"/>
          </a:xfrm>
          <a:prstGeom prst="rect">
            <a:avLst/>
          </a:prstGeom>
        </p:spPr>
      </p:pic>
      <p:pic>
        <p:nvPicPr>
          <p:cNvPr id="4" name="Picture 3"/>
          <p:cNvPicPr>
            <a:picLocks noChangeAspect="1"/>
          </p:cNvPicPr>
          <p:nvPr/>
        </p:nvPicPr>
        <p:blipFill>
          <a:blip r:embed="rId3"/>
          <a:stretch>
            <a:fillRect/>
          </a:stretch>
        </p:blipFill>
        <p:spPr>
          <a:xfrm>
            <a:off x="6586945" y="2899671"/>
            <a:ext cx="2557055" cy="2275120"/>
          </a:xfrm>
          <a:prstGeom prst="rect">
            <a:avLst/>
          </a:prstGeom>
        </p:spPr>
      </p:pic>
      <p:sp>
        <p:nvSpPr>
          <p:cNvPr id="5" name="Oval 4"/>
          <p:cNvSpPr/>
          <p:nvPr/>
        </p:nvSpPr>
        <p:spPr>
          <a:xfrm>
            <a:off x="7014755" y="4616088"/>
            <a:ext cx="1969225" cy="5192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3796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3024303" y="1019908"/>
            <a:ext cx="3564209" cy="4277051"/>
          </a:xfrm>
          <a:prstGeom prst="rect">
            <a:avLst/>
          </a:prstGeom>
        </p:spPr>
      </p:pic>
      <p:sp>
        <p:nvSpPr>
          <p:cNvPr id="5" name="Slide Number Placeholder 4"/>
          <p:cNvSpPr>
            <a:spLocks noGrp="1"/>
          </p:cNvSpPr>
          <p:nvPr>
            <p:ph type="sldNum" sz="quarter" idx="12"/>
          </p:nvPr>
        </p:nvSpPr>
        <p:spPr/>
        <p:txBody>
          <a:bodyPr/>
          <a:lstStyle/>
          <a:p>
            <a:fld id="{0226CCDC-3057-A845-8B73-831E010D3BA8}" type="slidenum">
              <a:rPr lang="en-US" smtClean="0"/>
              <a:t>6</a:t>
            </a:fld>
            <a:endParaRPr lang="en-US"/>
          </a:p>
        </p:txBody>
      </p:sp>
      <p:sp>
        <p:nvSpPr>
          <p:cNvPr id="7" name="TextBox 6"/>
          <p:cNvSpPr txBox="1"/>
          <p:nvPr/>
        </p:nvSpPr>
        <p:spPr>
          <a:xfrm>
            <a:off x="776654" y="1785583"/>
            <a:ext cx="1969226" cy="2862322"/>
          </a:xfrm>
          <a:prstGeom prst="rect">
            <a:avLst/>
          </a:prstGeom>
          <a:noFill/>
        </p:spPr>
        <p:txBody>
          <a:bodyPr wrap="square" rtlCol="0">
            <a:spAutoFit/>
          </a:bodyPr>
          <a:lstStyle/>
          <a:p>
            <a:r>
              <a:rPr lang="en-US" sz="3000" dirty="0">
                <a:latin typeface="Freestyle Script" panose="030804020302050B0404" pitchFamily="66" charset="0"/>
              </a:rPr>
              <a:t>Experiential Learning comes in many forms and degrees of complexity and “externality….” </a:t>
            </a:r>
          </a:p>
        </p:txBody>
      </p:sp>
      <p:sp>
        <p:nvSpPr>
          <p:cNvPr id="8" name="TextBox 7"/>
          <p:cNvSpPr txBox="1"/>
          <p:nvPr/>
        </p:nvSpPr>
        <p:spPr>
          <a:xfrm>
            <a:off x="6577149" y="4619188"/>
            <a:ext cx="2037806" cy="646331"/>
          </a:xfrm>
          <a:prstGeom prst="rect">
            <a:avLst/>
          </a:prstGeom>
          <a:noFill/>
        </p:spPr>
        <p:txBody>
          <a:bodyPr wrap="square" rtlCol="0">
            <a:spAutoFit/>
          </a:bodyPr>
          <a:lstStyle/>
          <a:p>
            <a:r>
              <a:rPr lang="en-US" sz="900" u="sng" dirty="0"/>
              <a:t>Prepared by </a:t>
            </a:r>
            <a:r>
              <a:rPr lang="en-US" sz="900" dirty="0"/>
              <a:t>Dr. Julie Turner, LU Faculty Fellow for Student Engagement; refer to Toolkit for hard copy  </a:t>
            </a:r>
          </a:p>
        </p:txBody>
      </p:sp>
    </p:spTree>
    <p:extLst>
      <p:ext uri="{BB962C8B-B14F-4D97-AF65-F5344CB8AC3E}">
        <p14:creationId xmlns:p14="http://schemas.microsoft.com/office/powerpoint/2010/main" val="171958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224610" y="1160585"/>
            <a:ext cx="4940769" cy="3815862"/>
          </a:xfrm>
          <a:prstGeom prst="rect">
            <a:avLst/>
          </a:prstGeom>
        </p:spPr>
      </p:pic>
      <p:sp>
        <p:nvSpPr>
          <p:cNvPr id="5" name="Slide Number Placeholder 4"/>
          <p:cNvSpPr>
            <a:spLocks noGrp="1"/>
          </p:cNvSpPr>
          <p:nvPr>
            <p:ph type="sldNum" sz="quarter" idx="12"/>
          </p:nvPr>
        </p:nvSpPr>
        <p:spPr/>
        <p:txBody>
          <a:bodyPr/>
          <a:lstStyle/>
          <a:p>
            <a:fld id="{0226CCDC-3057-A845-8B73-831E010D3BA8}" type="slidenum">
              <a:rPr lang="en-US" smtClean="0"/>
              <a:t>7</a:t>
            </a:fld>
            <a:endParaRPr lang="en-US"/>
          </a:p>
        </p:txBody>
      </p:sp>
      <p:sp>
        <p:nvSpPr>
          <p:cNvPr id="7" name="TextBox 6"/>
          <p:cNvSpPr txBox="1"/>
          <p:nvPr/>
        </p:nvSpPr>
        <p:spPr>
          <a:xfrm>
            <a:off x="6793691" y="4003263"/>
            <a:ext cx="2155371" cy="1107996"/>
          </a:xfrm>
          <a:prstGeom prst="rect">
            <a:avLst/>
          </a:prstGeom>
          <a:noFill/>
        </p:spPr>
        <p:txBody>
          <a:bodyPr wrap="square" rtlCol="0">
            <a:spAutoFit/>
          </a:bodyPr>
          <a:lstStyle/>
          <a:p>
            <a:r>
              <a:rPr lang="en-US" sz="1100" u="sng" dirty="0" smtClean="0"/>
              <a:t>Prepared by</a:t>
            </a:r>
            <a:r>
              <a:rPr lang="en-US" sz="1100" dirty="0" smtClean="0"/>
              <a:t>: Community </a:t>
            </a:r>
            <a:r>
              <a:rPr lang="en-US" sz="1100" dirty="0"/>
              <a:t>Campus Partnerships for Health. Faculty Toolkit for Service-Learning in Higher Education. Scotts Valley, CA: National </a:t>
            </a:r>
            <a:r>
              <a:rPr lang="en-US" sz="1100" dirty="0" smtClean="0"/>
              <a:t>Service Learning Clearinghouse</a:t>
            </a:r>
            <a:endParaRPr lang="en-US" sz="1100" dirty="0"/>
          </a:p>
        </p:txBody>
      </p:sp>
    </p:spTree>
    <p:extLst>
      <p:ext uri="{BB962C8B-B14F-4D97-AF65-F5344CB8AC3E}">
        <p14:creationId xmlns:p14="http://schemas.microsoft.com/office/powerpoint/2010/main" val="3945435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226CCDC-3057-A845-8B73-831E010D3BA8}" type="slidenum">
              <a:rPr lang="en-US" smtClean="0"/>
              <a:t>8</a:t>
            </a:fld>
            <a:endParaRPr lang="en-US"/>
          </a:p>
        </p:txBody>
      </p:sp>
      <p:sp>
        <p:nvSpPr>
          <p:cNvPr id="6" name="Content Placeholder 5"/>
          <p:cNvSpPr txBox="1">
            <a:spLocks noGrp="1"/>
          </p:cNvSpPr>
          <p:nvPr>
            <p:ph idx="1"/>
          </p:nvPr>
        </p:nvSpPr>
        <p:spPr>
          <a:xfrm>
            <a:off x="457200" y="1992312"/>
            <a:ext cx="8229600" cy="2246769"/>
          </a:xfrm>
          <a:prstGeom prst="rect">
            <a:avLst/>
          </a:prstGeom>
          <a:noFill/>
        </p:spPr>
        <p:txBody>
          <a:bodyPr wrap="square" rtlCol="0">
            <a:spAutoFit/>
          </a:bodyPr>
          <a:lstStyle/>
          <a:p>
            <a:pPr algn="ctr"/>
            <a:r>
              <a:rPr lang="en-US" sz="2800" i="1" dirty="0"/>
              <a:t>Course objectives should be clearly identified as learning </a:t>
            </a:r>
            <a:r>
              <a:rPr lang="en-US" sz="2800" b="1" i="1" u="sng" dirty="0"/>
              <a:t>and </a:t>
            </a:r>
            <a:r>
              <a:rPr lang="en-US" sz="2800" i="1" dirty="0"/>
              <a:t>service objectives and then prioritized and selected according to the interests of the </a:t>
            </a:r>
            <a:r>
              <a:rPr lang="en-US" sz="2800" b="1" i="1" u="sng" dirty="0"/>
              <a:t>partnership</a:t>
            </a:r>
            <a:r>
              <a:rPr lang="en-US" sz="2800" i="1" dirty="0"/>
              <a:t> rather than the individual parties involved. </a:t>
            </a:r>
          </a:p>
        </p:txBody>
      </p:sp>
      <p:sp>
        <p:nvSpPr>
          <p:cNvPr id="7" name="Title 1"/>
          <p:cNvSpPr>
            <a:spLocks noGrp="1"/>
          </p:cNvSpPr>
          <p:nvPr>
            <p:ph type="title"/>
          </p:nvPr>
        </p:nvSpPr>
        <p:spPr/>
        <p:txBody>
          <a:bodyPr>
            <a:noAutofit/>
          </a:bodyPr>
          <a:lstStyle/>
          <a:p>
            <a:r>
              <a:rPr lang="en-US" sz="2700" b="1" u="sng" dirty="0">
                <a:solidFill>
                  <a:schemeClr val="accent4">
                    <a:lumMod val="50000"/>
                  </a:schemeClr>
                </a:solidFill>
              </a:rPr>
              <a:t>Step One: </a:t>
            </a:r>
            <a:r>
              <a:rPr lang="en-US" sz="2700" b="1" dirty="0"/>
              <a:t/>
            </a:r>
            <a:br>
              <a:rPr lang="en-US" sz="2700" b="1" dirty="0"/>
            </a:br>
            <a:r>
              <a:rPr lang="en-US" sz="2700" b="1" dirty="0" smtClean="0"/>
              <a:t>Service </a:t>
            </a:r>
            <a:r>
              <a:rPr lang="en-US" sz="2700" b="1" dirty="0"/>
              <a:t>vs. </a:t>
            </a:r>
            <a:r>
              <a:rPr lang="en-US" sz="2700" b="1" dirty="0" smtClean="0"/>
              <a:t>Learning </a:t>
            </a:r>
            <a:r>
              <a:rPr lang="en-US" sz="2700" b="1" dirty="0"/>
              <a:t>objectives </a:t>
            </a:r>
          </a:p>
        </p:txBody>
      </p:sp>
    </p:spTree>
    <p:extLst>
      <p:ext uri="{BB962C8B-B14F-4D97-AF65-F5344CB8AC3E}">
        <p14:creationId xmlns:p14="http://schemas.microsoft.com/office/powerpoint/2010/main" val="2331007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b="1" u="sng" dirty="0" smtClean="0"/>
              <a:t>Checklist:</a:t>
            </a:r>
            <a:endParaRPr lang="en-US" sz="3300" b="1" u="sng" dirty="0"/>
          </a:p>
        </p:txBody>
      </p:sp>
      <p:sp>
        <p:nvSpPr>
          <p:cNvPr id="3" name="Content Placeholder 2"/>
          <p:cNvSpPr>
            <a:spLocks noGrp="1"/>
          </p:cNvSpPr>
          <p:nvPr>
            <p:ph idx="1"/>
          </p:nvPr>
        </p:nvSpPr>
        <p:spPr>
          <a:xfrm>
            <a:off x="435895" y="1796342"/>
            <a:ext cx="8272211" cy="2621341"/>
          </a:xfrm>
        </p:spPr>
        <p:txBody>
          <a:bodyPr>
            <a:normAutofit fontScale="47500" lnSpcReduction="20000"/>
          </a:bodyPr>
          <a:lstStyle/>
          <a:p>
            <a:pPr lvl="0">
              <a:buFont typeface="Wingdings" panose="05000000000000000000" pitchFamily="2" charset="2"/>
              <a:buChar char="ü"/>
            </a:pPr>
            <a:r>
              <a:rPr lang="en-US" dirty="0" smtClean="0"/>
              <a:t>Review </a:t>
            </a:r>
            <a:r>
              <a:rPr lang="en-US" dirty="0"/>
              <a:t>competencies for your discipline or profession and any competencies that your department or degree program has established. </a:t>
            </a:r>
          </a:p>
          <a:p>
            <a:pPr lvl="0">
              <a:buFont typeface="Wingdings" panose="05000000000000000000" pitchFamily="2" charset="2"/>
              <a:buChar char="ü"/>
            </a:pPr>
            <a:r>
              <a:rPr lang="en-US" dirty="0"/>
              <a:t>Engage community partners in discussions about their expectations of student learning outcomes. </a:t>
            </a:r>
          </a:p>
          <a:p>
            <a:pPr lvl="0">
              <a:buFont typeface="Wingdings" panose="05000000000000000000" pitchFamily="2" charset="2"/>
              <a:buChar char="ü"/>
            </a:pPr>
            <a:r>
              <a:rPr lang="en-US" dirty="0"/>
              <a:t>Engage faculty and students in discussions about their expectations of student learning outcomes. Establish learning and service objectives for the course. </a:t>
            </a:r>
          </a:p>
          <a:p>
            <a:pPr lvl="0">
              <a:buFont typeface="Wingdings" panose="05000000000000000000" pitchFamily="2" charset="2"/>
              <a:buChar char="ü"/>
            </a:pPr>
            <a:r>
              <a:rPr lang="en-US" dirty="0"/>
              <a:t>Identify the tasks, or competencies that your students will be expected to perform following the course.</a:t>
            </a:r>
          </a:p>
          <a:p>
            <a:pPr lvl="0">
              <a:buFont typeface="Wingdings" panose="05000000000000000000" pitchFamily="2" charset="2"/>
              <a:buChar char="ü"/>
            </a:pPr>
            <a:r>
              <a:rPr lang="en-US" dirty="0"/>
              <a:t>Identify what the student must learn in order to complete the task. </a:t>
            </a:r>
          </a:p>
          <a:p>
            <a:pPr lvl="0">
              <a:buFont typeface="Wingdings" panose="05000000000000000000" pitchFamily="2" charset="2"/>
              <a:buChar char="ü"/>
            </a:pPr>
            <a:r>
              <a:rPr lang="en-US" dirty="0"/>
              <a:t>Determine how student learning will be measured. </a:t>
            </a:r>
          </a:p>
          <a:p>
            <a:pPr lvl="0">
              <a:buFont typeface="Wingdings" panose="05000000000000000000" pitchFamily="2" charset="2"/>
              <a:buChar char="ü"/>
            </a:pPr>
            <a:r>
              <a:rPr lang="en-US" dirty="0"/>
              <a:t>Prepare for identifying your teaching methodologies. </a:t>
            </a:r>
          </a:p>
          <a:p>
            <a:endParaRPr lang="en-US" dirty="0"/>
          </a:p>
        </p:txBody>
      </p:sp>
      <p:graphicFrame>
        <p:nvGraphicFramePr>
          <p:cNvPr id="5" name="Object 4"/>
          <p:cNvGraphicFramePr>
            <a:graphicFrameLocks noChangeAspect="1"/>
          </p:cNvGraphicFramePr>
          <p:nvPr>
            <p:extLst/>
          </p:nvPr>
        </p:nvGraphicFramePr>
        <p:xfrm>
          <a:off x="3397348" y="4221712"/>
          <a:ext cx="5310758" cy="1207538"/>
        </p:xfrm>
        <a:graphic>
          <a:graphicData uri="http://schemas.openxmlformats.org/presentationml/2006/ole">
            <mc:AlternateContent xmlns:mc="http://schemas.openxmlformats.org/markup-compatibility/2006">
              <mc:Choice xmlns:v="urn:schemas-microsoft-com:vml" Requires="v">
                <p:oleObj spid="_x0000_s1068" name="Document" r:id="rId3" imgW="6872357" imgH="991027" progId="Word.Document.12">
                  <p:embed/>
                </p:oleObj>
              </mc:Choice>
              <mc:Fallback>
                <p:oleObj name="Document" r:id="rId3" imgW="6872357" imgH="991027" progId="Word.Document.12">
                  <p:embed/>
                  <p:pic>
                    <p:nvPicPr>
                      <p:cNvPr id="5" name="Object 4"/>
                      <p:cNvPicPr/>
                      <p:nvPr/>
                    </p:nvPicPr>
                    <p:blipFill>
                      <a:blip r:embed="rId4"/>
                      <a:stretch>
                        <a:fillRect/>
                      </a:stretch>
                    </p:blipFill>
                    <p:spPr>
                      <a:xfrm>
                        <a:off x="3397348" y="4221712"/>
                        <a:ext cx="5310758" cy="1207538"/>
                      </a:xfrm>
                      <a:prstGeom prst="rect">
                        <a:avLst/>
                      </a:prstGeom>
                    </p:spPr>
                  </p:pic>
                </p:oleObj>
              </mc:Fallback>
            </mc:AlternateContent>
          </a:graphicData>
        </a:graphic>
      </p:graphicFrame>
      <p:pic>
        <p:nvPicPr>
          <p:cNvPr id="6" name="Picture 5"/>
          <p:cNvPicPr>
            <a:picLocks noChangeAspect="1"/>
          </p:cNvPicPr>
          <p:nvPr/>
        </p:nvPicPr>
        <p:blipFill>
          <a:blip r:embed="rId5">
            <a:clrChange>
              <a:clrFrom>
                <a:srgbClr val="000000"/>
              </a:clrFrom>
              <a:clrTo>
                <a:srgbClr val="000000">
                  <a:alpha val="0"/>
                </a:srgbClr>
              </a:clrTo>
            </a:clrChange>
          </a:blip>
          <a:stretch>
            <a:fillRect/>
          </a:stretch>
        </p:blipFill>
        <p:spPr>
          <a:xfrm>
            <a:off x="3291840" y="481854"/>
            <a:ext cx="1456007" cy="1090863"/>
          </a:xfrm>
          <a:prstGeom prst="rect">
            <a:avLst/>
          </a:prstGeom>
        </p:spPr>
      </p:pic>
    </p:spTree>
    <p:extLst>
      <p:ext uri="{BB962C8B-B14F-4D97-AF65-F5344CB8AC3E}">
        <p14:creationId xmlns:p14="http://schemas.microsoft.com/office/powerpoint/2010/main" val="3442427883"/>
      </p:ext>
    </p:extLst>
  </p:cSld>
  <p:clrMapOvr>
    <a:masterClrMapping/>
  </p:clrMapOvr>
  <p:timing>
    <p:tnLst>
      <p:par>
        <p:cTn id="1" dur="indefinite" restart="never" nodeType="tmRoot"/>
      </p:par>
    </p:tnLst>
  </p:timing>
</p:sld>
</file>

<file path=ppt/theme/theme1.xml><?xml version="1.0" encoding="utf-8"?>
<a:theme xmlns:a="http://schemas.openxmlformats.org/drawingml/2006/main" name="ALC Theme">
  <a:themeElements>
    <a:clrScheme name="TPC">
      <a:dk1>
        <a:srgbClr val="2F2B20"/>
      </a:dk1>
      <a:lt1>
        <a:srgbClr val="FFFFFF"/>
      </a:lt1>
      <a:dk2>
        <a:srgbClr val="AAAAAA"/>
      </a:dk2>
      <a:lt2>
        <a:srgbClr val="BFBFBF"/>
      </a:lt2>
      <a:accent1>
        <a:srgbClr val="13674E"/>
      </a:accent1>
      <a:accent2>
        <a:srgbClr val="9CBEBD"/>
      </a:accent2>
      <a:accent3>
        <a:srgbClr val="D2CB6C"/>
      </a:accent3>
      <a:accent4>
        <a:srgbClr val="95A39D"/>
      </a:accent4>
      <a:accent5>
        <a:srgbClr val="D47D2D"/>
      </a:accent5>
      <a:accent6>
        <a:srgbClr val="B1A089"/>
      </a:accent6>
      <a:hlink>
        <a:srgbClr val="004B85"/>
      </a:hlink>
      <a:folHlink>
        <a:srgbClr val="849A0A"/>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588</TotalTime>
  <Words>2767</Words>
  <Application>Microsoft Office PowerPoint</Application>
  <PresentationFormat>On-screen Show (16:10)</PresentationFormat>
  <Paragraphs>228</Paragraphs>
  <Slides>35</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5" baseType="lpstr">
      <vt:lpstr>Georgia</vt:lpstr>
      <vt:lpstr>Arial</vt:lpstr>
      <vt:lpstr>Gill Sans MT</vt:lpstr>
      <vt:lpstr>Gill Sans MT Condensed</vt:lpstr>
      <vt:lpstr>Calibri</vt:lpstr>
      <vt:lpstr>Wingdings</vt:lpstr>
      <vt:lpstr>Freestyle Script</vt:lpstr>
      <vt:lpstr>Times New Roman</vt:lpstr>
      <vt:lpstr>ALC Theme</vt:lpstr>
      <vt:lpstr>Document</vt:lpstr>
      <vt:lpstr>Service learning course design strategies </vt:lpstr>
      <vt:lpstr>Dr. Julie Turner</vt:lpstr>
      <vt:lpstr>Workshop Objectives: </vt:lpstr>
      <vt:lpstr>Assumptions </vt:lpstr>
      <vt:lpstr>PowerPoint Presentation</vt:lpstr>
      <vt:lpstr>PowerPoint Presentation</vt:lpstr>
      <vt:lpstr>PowerPoint Presentation</vt:lpstr>
      <vt:lpstr>Step One:  Service vs. Learning objectives </vt:lpstr>
      <vt:lpstr>Checklist:</vt:lpstr>
      <vt:lpstr>How To Do It…</vt:lpstr>
      <vt:lpstr>PowerPoint Presentation</vt:lpstr>
      <vt:lpstr>Four Guiding Questions…</vt:lpstr>
      <vt:lpstr>Potential student learning outcomes for service-learning courses </vt:lpstr>
      <vt:lpstr>Designing Community Engagement Component  </vt:lpstr>
      <vt:lpstr>Service Site Databases </vt:lpstr>
      <vt:lpstr>Must-do…</vt:lpstr>
      <vt:lpstr>PowerPoint Presentation</vt:lpstr>
      <vt:lpstr>8-Block design (Carleton College)</vt:lpstr>
      <vt:lpstr>Step Two:  Planning Course Instruction &amp; Activities </vt:lpstr>
      <vt:lpstr>Campus Compact</vt:lpstr>
      <vt:lpstr>PowerPoint Presentation</vt:lpstr>
      <vt:lpstr>Step Three:  Articulating Expectations</vt:lpstr>
      <vt:lpstr>Communication</vt:lpstr>
      <vt:lpstr>PowerPoint Presentation</vt:lpstr>
      <vt:lpstr>PowerPoint Presentation</vt:lpstr>
      <vt:lpstr>Commitment </vt:lpstr>
      <vt:lpstr>PowerPoint Presentation</vt:lpstr>
      <vt:lpstr>PowerPoint Presentation</vt:lpstr>
      <vt:lpstr>Compatibility </vt:lpstr>
      <vt:lpstr>PowerPoint Presentation</vt:lpstr>
      <vt:lpstr>PowerPoint Presentation</vt:lpstr>
      <vt:lpstr>Wrap Up: Final To-do List…</vt:lpstr>
      <vt:lpstr>Celebrate Success!! </vt:lpstr>
      <vt:lpstr>References </vt:lpstr>
      <vt:lpstr>Presenter Contact Information</vt:lpstr>
    </vt:vector>
  </TitlesOfParts>
  <Manager/>
  <Company>Magna Publications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2020 Teaching Professor Conference</dc:subject>
  <dc:creator>Debra Lovelien</dc:creator>
  <cp:keywords/>
  <dc:description/>
  <cp:lastModifiedBy>Turner, Julie</cp:lastModifiedBy>
  <cp:revision>93</cp:revision>
  <dcterms:created xsi:type="dcterms:W3CDTF">2016-04-25T15:32:19Z</dcterms:created>
  <dcterms:modified xsi:type="dcterms:W3CDTF">2022-02-02T22:00:06Z</dcterms:modified>
  <cp:category/>
</cp:coreProperties>
</file>