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96" r:id="rId2"/>
    <p:sldId id="322" r:id="rId3"/>
    <p:sldId id="335" r:id="rId4"/>
    <p:sldId id="336" r:id="rId5"/>
    <p:sldId id="332" r:id="rId6"/>
    <p:sldId id="310" r:id="rId7"/>
    <p:sldId id="325" r:id="rId8"/>
    <p:sldId id="323" r:id="rId9"/>
    <p:sldId id="338" r:id="rId10"/>
    <p:sldId id="339" r:id="rId11"/>
    <p:sldId id="326" r:id="rId12"/>
    <p:sldId id="324" r:id="rId13"/>
    <p:sldId id="329" r:id="rId14"/>
    <p:sldId id="327" r:id="rId15"/>
    <p:sldId id="328" r:id="rId16"/>
    <p:sldId id="333" r:id="rId17"/>
    <p:sldId id="334" r:id="rId18"/>
    <p:sldId id="337" r:id="rId19"/>
    <p:sldId id="319" r:id="rId20"/>
    <p:sldId id="320" r:id="rId21"/>
    <p:sldId id="330" r:id="rId22"/>
    <p:sldId id="331" r:id="rId23"/>
    <p:sldId id="311" r:id="rId24"/>
    <p:sldId id="340" r:id="rId25"/>
    <p:sldId id="308" r:id="rId26"/>
    <p:sldId id="342" r:id="rId27"/>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48" autoAdjust="0"/>
    <p:restoredTop sz="94660"/>
  </p:normalViewPr>
  <p:slideViewPr>
    <p:cSldViewPr snapToGrid="0">
      <p:cViewPr varScale="1">
        <p:scale>
          <a:sx n="123" d="100"/>
          <a:sy n="123" d="100"/>
        </p:scale>
        <p:origin x="42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86F2BBD-47EF-4F6C-8572-7729A9260263}" type="datetimeFigureOut">
              <a:rPr lang="en-US" smtClean="0"/>
              <a:t>2/3/2022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AEA2AEC-E0D8-45E8-8AD2-A59676398E20}" type="slidenum">
              <a:rPr lang="en-US" smtClean="0"/>
              <a:t>‹#›</a:t>
            </a:fld>
            <a:endParaRPr lang="en-US"/>
          </a:p>
        </p:txBody>
      </p:sp>
    </p:spTree>
    <p:extLst>
      <p:ext uri="{BB962C8B-B14F-4D97-AF65-F5344CB8AC3E}">
        <p14:creationId xmlns:p14="http://schemas.microsoft.com/office/powerpoint/2010/main" val="4286351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AA2D48-31D9-47B6-BC5F-1F8BC838CFF8}" type="slidenum">
              <a:rPr lang="en-US" smtClean="0"/>
              <a:t>1</a:t>
            </a:fld>
            <a:endParaRPr lang="en-US"/>
          </a:p>
        </p:txBody>
      </p:sp>
    </p:spTree>
    <p:extLst>
      <p:ext uri="{BB962C8B-B14F-4D97-AF65-F5344CB8AC3E}">
        <p14:creationId xmlns:p14="http://schemas.microsoft.com/office/powerpoint/2010/main" val="577504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AA2D48-31D9-47B6-BC5F-1F8BC838CFF8}" type="slidenum">
              <a:rPr lang="en-US" smtClean="0"/>
              <a:t>11</a:t>
            </a:fld>
            <a:endParaRPr lang="en-US"/>
          </a:p>
        </p:txBody>
      </p:sp>
    </p:spTree>
    <p:extLst>
      <p:ext uri="{BB962C8B-B14F-4D97-AF65-F5344CB8AC3E}">
        <p14:creationId xmlns:p14="http://schemas.microsoft.com/office/powerpoint/2010/main" val="808452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AA2D48-31D9-47B6-BC5F-1F8BC838CFF8}" type="slidenum">
              <a:rPr lang="en-US" smtClean="0"/>
              <a:t>12</a:t>
            </a:fld>
            <a:endParaRPr lang="en-US"/>
          </a:p>
        </p:txBody>
      </p:sp>
    </p:spTree>
    <p:extLst>
      <p:ext uri="{BB962C8B-B14F-4D97-AF65-F5344CB8AC3E}">
        <p14:creationId xmlns:p14="http://schemas.microsoft.com/office/powerpoint/2010/main" val="600700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AA2D48-31D9-47B6-BC5F-1F8BC838CFF8}" type="slidenum">
              <a:rPr lang="en-US" smtClean="0"/>
              <a:t>13</a:t>
            </a:fld>
            <a:endParaRPr lang="en-US"/>
          </a:p>
        </p:txBody>
      </p:sp>
    </p:spTree>
    <p:extLst>
      <p:ext uri="{BB962C8B-B14F-4D97-AF65-F5344CB8AC3E}">
        <p14:creationId xmlns:p14="http://schemas.microsoft.com/office/powerpoint/2010/main" val="3793696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AA2D48-31D9-47B6-BC5F-1F8BC838CFF8}" type="slidenum">
              <a:rPr lang="en-US" smtClean="0"/>
              <a:t>14</a:t>
            </a:fld>
            <a:endParaRPr lang="en-US"/>
          </a:p>
        </p:txBody>
      </p:sp>
    </p:spTree>
    <p:extLst>
      <p:ext uri="{BB962C8B-B14F-4D97-AF65-F5344CB8AC3E}">
        <p14:creationId xmlns:p14="http://schemas.microsoft.com/office/powerpoint/2010/main" val="385189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AA2D48-31D9-47B6-BC5F-1F8BC838CFF8}" type="slidenum">
              <a:rPr lang="en-US" smtClean="0"/>
              <a:t>15</a:t>
            </a:fld>
            <a:endParaRPr lang="en-US"/>
          </a:p>
        </p:txBody>
      </p:sp>
    </p:spTree>
    <p:extLst>
      <p:ext uri="{BB962C8B-B14F-4D97-AF65-F5344CB8AC3E}">
        <p14:creationId xmlns:p14="http://schemas.microsoft.com/office/powerpoint/2010/main" val="3120093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AA2D48-31D9-47B6-BC5F-1F8BC838CFF8}" type="slidenum">
              <a:rPr lang="en-US" smtClean="0"/>
              <a:t>16</a:t>
            </a:fld>
            <a:endParaRPr lang="en-US"/>
          </a:p>
        </p:txBody>
      </p:sp>
    </p:spTree>
    <p:extLst>
      <p:ext uri="{BB962C8B-B14F-4D97-AF65-F5344CB8AC3E}">
        <p14:creationId xmlns:p14="http://schemas.microsoft.com/office/powerpoint/2010/main" val="1093362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AA2D48-31D9-47B6-BC5F-1F8BC838CFF8}" type="slidenum">
              <a:rPr lang="en-US" smtClean="0"/>
              <a:t>17</a:t>
            </a:fld>
            <a:endParaRPr lang="en-US"/>
          </a:p>
        </p:txBody>
      </p:sp>
    </p:spTree>
    <p:extLst>
      <p:ext uri="{BB962C8B-B14F-4D97-AF65-F5344CB8AC3E}">
        <p14:creationId xmlns:p14="http://schemas.microsoft.com/office/powerpoint/2010/main" val="1508172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AA2D48-31D9-47B6-BC5F-1F8BC838CFF8}" type="slidenum">
              <a:rPr lang="en-US" smtClean="0"/>
              <a:t>18</a:t>
            </a:fld>
            <a:endParaRPr lang="en-US"/>
          </a:p>
        </p:txBody>
      </p:sp>
    </p:spTree>
    <p:extLst>
      <p:ext uri="{BB962C8B-B14F-4D97-AF65-F5344CB8AC3E}">
        <p14:creationId xmlns:p14="http://schemas.microsoft.com/office/powerpoint/2010/main" val="1195008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AA2D48-31D9-47B6-BC5F-1F8BC838CFF8}" type="slidenum">
              <a:rPr lang="en-US" smtClean="0"/>
              <a:t>21</a:t>
            </a:fld>
            <a:endParaRPr lang="en-US"/>
          </a:p>
        </p:txBody>
      </p:sp>
    </p:spTree>
    <p:extLst>
      <p:ext uri="{BB962C8B-B14F-4D97-AF65-F5344CB8AC3E}">
        <p14:creationId xmlns:p14="http://schemas.microsoft.com/office/powerpoint/2010/main" val="3374077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AA2D48-31D9-47B6-BC5F-1F8BC838CFF8}" type="slidenum">
              <a:rPr lang="en-US" smtClean="0"/>
              <a:t>22</a:t>
            </a:fld>
            <a:endParaRPr lang="en-US"/>
          </a:p>
        </p:txBody>
      </p:sp>
    </p:spTree>
    <p:extLst>
      <p:ext uri="{BB962C8B-B14F-4D97-AF65-F5344CB8AC3E}">
        <p14:creationId xmlns:p14="http://schemas.microsoft.com/office/powerpoint/2010/main" val="1130698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AA2D48-31D9-47B6-BC5F-1F8BC838CFF8}" type="slidenum">
              <a:rPr lang="en-US" smtClean="0"/>
              <a:t>2</a:t>
            </a:fld>
            <a:endParaRPr lang="en-US"/>
          </a:p>
        </p:txBody>
      </p:sp>
    </p:spTree>
    <p:extLst>
      <p:ext uri="{BB962C8B-B14F-4D97-AF65-F5344CB8AC3E}">
        <p14:creationId xmlns:p14="http://schemas.microsoft.com/office/powerpoint/2010/main" val="3016630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AA2D48-31D9-47B6-BC5F-1F8BC838CFF8}" type="slidenum">
              <a:rPr lang="en-US" smtClean="0"/>
              <a:t>3</a:t>
            </a:fld>
            <a:endParaRPr lang="en-US"/>
          </a:p>
        </p:txBody>
      </p:sp>
    </p:spTree>
    <p:extLst>
      <p:ext uri="{BB962C8B-B14F-4D97-AF65-F5344CB8AC3E}">
        <p14:creationId xmlns:p14="http://schemas.microsoft.com/office/powerpoint/2010/main" val="2990972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AA2D48-31D9-47B6-BC5F-1F8BC838CFF8}" type="slidenum">
              <a:rPr lang="en-US" smtClean="0"/>
              <a:t>4</a:t>
            </a:fld>
            <a:endParaRPr lang="en-US"/>
          </a:p>
        </p:txBody>
      </p:sp>
    </p:spTree>
    <p:extLst>
      <p:ext uri="{BB962C8B-B14F-4D97-AF65-F5344CB8AC3E}">
        <p14:creationId xmlns:p14="http://schemas.microsoft.com/office/powerpoint/2010/main" val="4238245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AA2D48-31D9-47B6-BC5F-1F8BC838CFF8}" type="slidenum">
              <a:rPr lang="en-US" smtClean="0"/>
              <a:t>5</a:t>
            </a:fld>
            <a:endParaRPr lang="en-US"/>
          </a:p>
        </p:txBody>
      </p:sp>
    </p:spTree>
    <p:extLst>
      <p:ext uri="{BB962C8B-B14F-4D97-AF65-F5344CB8AC3E}">
        <p14:creationId xmlns:p14="http://schemas.microsoft.com/office/powerpoint/2010/main" val="1030724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AA2D48-31D9-47B6-BC5F-1F8BC838CFF8}" type="slidenum">
              <a:rPr lang="en-US" smtClean="0"/>
              <a:t>7</a:t>
            </a:fld>
            <a:endParaRPr lang="en-US"/>
          </a:p>
        </p:txBody>
      </p:sp>
    </p:spTree>
    <p:extLst>
      <p:ext uri="{BB962C8B-B14F-4D97-AF65-F5344CB8AC3E}">
        <p14:creationId xmlns:p14="http://schemas.microsoft.com/office/powerpoint/2010/main" val="1083571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AA2D48-31D9-47B6-BC5F-1F8BC838CFF8}" type="slidenum">
              <a:rPr lang="en-US" smtClean="0"/>
              <a:t>8</a:t>
            </a:fld>
            <a:endParaRPr lang="en-US"/>
          </a:p>
        </p:txBody>
      </p:sp>
    </p:spTree>
    <p:extLst>
      <p:ext uri="{BB962C8B-B14F-4D97-AF65-F5344CB8AC3E}">
        <p14:creationId xmlns:p14="http://schemas.microsoft.com/office/powerpoint/2010/main" val="1020641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AA2D48-31D9-47B6-BC5F-1F8BC838CFF8}" type="slidenum">
              <a:rPr lang="en-US" smtClean="0"/>
              <a:t>9</a:t>
            </a:fld>
            <a:endParaRPr lang="en-US"/>
          </a:p>
        </p:txBody>
      </p:sp>
    </p:spTree>
    <p:extLst>
      <p:ext uri="{BB962C8B-B14F-4D97-AF65-F5344CB8AC3E}">
        <p14:creationId xmlns:p14="http://schemas.microsoft.com/office/powerpoint/2010/main" val="4247408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AA2D48-31D9-47B6-BC5F-1F8BC838CFF8}" type="slidenum">
              <a:rPr lang="en-US" smtClean="0"/>
              <a:t>10</a:t>
            </a:fld>
            <a:endParaRPr lang="en-US"/>
          </a:p>
        </p:txBody>
      </p:sp>
    </p:spTree>
    <p:extLst>
      <p:ext uri="{BB962C8B-B14F-4D97-AF65-F5344CB8AC3E}">
        <p14:creationId xmlns:p14="http://schemas.microsoft.com/office/powerpoint/2010/main" val="2960591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E319F4-27A0-4402-BB81-4A36A4236380}" type="datetime1">
              <a:rPr lang="en-US" smtClean="0"/>
              <a:t>2/3/2022</a:t>
            </a:fld>
            <a:endParaRPr lang="en-US"/>
          </a:p>
        </p:txBody>
      </p:sp>
      <p:sp>
        <p:nvSpPr>
          <p:cNvPr id="5" name="Footer Placeholder 4"/>
          <p:cNvSpPr>
            <a:spLocks noGrp="1"/>
          </p:cNvSpPr>
          <p:nvPr>
            <p:ph type="ftr" sz="quarter" idx="11"/>
          </p:nvPr>
        </p:nvSpPr>
        <p:spPr/>
        <p:txBody>
          <a:bodyPr/>
          <a:lstStyle/>
          <a:p>
            <a:r>
              <a:rPr lang="en-US"/>
              <a:t>SmithLJ 2022_Transforming the Teaching &amp; Learning Environment</a:t>
            </a:r>
          </a:p>
        </p:txBody>
      </p:sp>
      <p:sp>
        <p:nvSpPr>
          <p:cNvPr id="6" name="Slide Number Placeholder 5"/>
          <p:cNvSpPr>
            <a:spLocks noGrp="1"/>
          </p:cNvSpPr>
          <p:nvPr>
            <p:ph type="sldNum" sz="quarter" idx="12"/>
          </p:nvPr>
        </p:nvSpPr>
        <p:spPr/>
        <p:txBody>
          <a:bodyPr/>
          <a:lstStyle/>
          <a:p>
            <a:fld id="{89A5B8C5-7128-4EE2-9190-72FEEDA29623}" type="slidenum">
              <a:rPr lang="en-US" smtClean="0"/>
              <a:t>‹#›</a:t>
            </a:fld>
            <a:endParaRPr lang="en-US"/>
          </a:p>
        </p:txBody>
      </p:sp>
    </p:spTree>
    <p:extLst>
      <p:ext uri="{BB962C8B-B14F-4D97-AF65-F5344CB8AC3E}">
        <p14:creationId xmlns:p14="http://schemas.microsoft.com/office/powerpoint/2010/main" val="3736309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86253-2C19-4FFD-8BBE-9179CC161306}" type="datetime1">
              <a:rPr lang="en-US" smtClean="0"/>
              <a:t>2/3/2022</a:t>
            </a:fld>
            <a:endParaRPr lang="en-US"/>
          </a:p>
        </p:txBody>
      </p:sp>
      <p:sp>
        <p:nvSpPr>
          <p:cNvPr id="5" name="Footer Placeholder 4"/>
          <p:cNvSpPr>
            <a:spLocks noGrp="1"/>
          </p:cNvSpPr>
          <p:nvPr>
            <p:ph type="ftr" sz="quarter" idx="11"/>
          </p:nvPr>
        </p:nvSpPr>
        <p:spPr/>
        <p:txBody>
          <a:bodyPr/>
          <a:lstStyle/>
          <a:p>
            <a:r>
              <a:rPr lang="en-US"/>
              <a:t>SmithLJ 2022_Transforming the Teaching &amp; Learning Environment</a:t>
            </a:r>
          </a:p>
        </p:txBody>
      </p:sp>
      <p:sp>
        <p:nvSpPr>
          <p:cNvPr id="6" name="Slide Number Placeholder 5"/>
          <p:cNvSpPr>
            <a:spLocks noGrp="1"/>
          </p:cNvSpPr>
          <p:nvPr>
            <p:ph type="sldNum" sz="quarter" idx="12"/>
          </p:nvPr>
        </p:nvSpPr>
        <p:spPr/>
        <p:txBody>
          <a:bodyPr/>
          <a:lstStyle/>
          <a:p>
            <a:fld id="{89A5B8C5-7128-4EE2-9190-72FEEDA29623}" type="slidenum">
              <a:rPr lang="en-US" smtClean="0"/>
              <a:t>‹#›</a:t>
            </a:fld>
            <a:endParaRPr lang="en-US"/>
          </a:p>
        </p:txBody>
      </p:sp>
    </p:spTree>
    <p:extLst>
      <p:ext uri="{BB962C8B-B14F-4D97-AF65-F5344CB8AC3E}">
        <p14:creationId xmlns:p14="http://schemas.microsoft.com/office/powerpoint/2010/main" val="1036480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D63C10-710F-4C85-B885-2426F699750C}" type="datetime1">
              <a:rPr lang="en-US" smtClean="0"/>
              <a:t>2/3/2022</a:t>
            </a:fld>
            <a:endParaRPr lang="en-US"/>
          </a:p>
        </p:txBody>
      </p:sp>
      <p:sp>
        <p:nvSpPr>
          <p:cNvPr id="5" name="Footer Placeholder 4"/>
          <p:cNvSpPr>
            <a:spLocks noGrp="1"/>
          </p:cNvSpPr>
          <p:nvPr>
            <p:ph type="ftr" sz="quarter" idx="11"/>
          </p:nvPr>
        </p:nvSpPr>
        <p:spPr/>
        <p:txBody>
          <a:bodyPr/>
          <a:lstStyle/>
          <a:p>
            <a:r>
              <a:rPr lang="en-US"/>
              <a:t>SmithLJ 2022_Transforming the Teaching &amp; Learning Environment</a:t>
            </a:r>
          </a:p>
        </p:txBody>
      </p:sp>
      <p:sp>
        <p:nvSpPr>
          <p:cNvPr id="6" name="Slide Number Placeholder 5"/>
          <p:cNvSpPr>
            <a:spLocks noGrp="1"/>
          </p:cNvSpPr>
          <p:nvPr>
            <p:ph type="sldNum" sz="quarter" idx="12"/>
          </p:nvPr>
        </p:nvSpPr>
        <p:spPr/>
        <p:txBody>
          <a:bodyPr/>
          <a:lstStyle/>
          <a:p>
            <a:fld id="{89A5B8C5-7128-4EE2-9190-72FEEDA29623}" type="slidenum">
              <a:rPr lang="en-US" smtClean="0"/>
              <a:t>‹#›</a:t>
            </a:fld>
            <a:endParaRPr lang="en-US"/>
          </a:p>
        </p:txBody>
      </p:sp>
    </p:spTree>
    <p:extLst>
      <p:ext uri="{BB962C8B-B14F-4D97-AF65-F5344CB8AC3E}">
        <p14:creationId xmlns:p14="http://schemas.microsoft.com/office/powerpoint/2010/main" val="269398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8DB739-C7FB-46D6-9607-252C92FA0018}" type="datetime1">
              <a:rPr lang="en-US" smtClean="0"/>
              <a:t>2/3/2022</a:t>
            </a:fld>
            <a:endParaRPr lang="en-US"/>
          </a:p>
        </p:txBody>
      </p:sp>
      <p:sp>
        <p:nvSpPr>
          <p:cNvPr id="5" name="Footer Placeholder 4"/>
          <p:cNvSpPr>
            <a:spLocks noGrp="1"/>
          </p:cNvSpPr>
          <p:nvPr>
            <p:ph type="ftr" sz="quarter" idx="11"/>
          </p:nvPr>
        </p:nvSpPr>
        <p:spPr/>
        <p:txBody>
          <a:bodyPr/>
          <a:lstStyle/>
          <a:p>
            <a:r>
              <a:rPr lang="en-US"/>
              <a:t>SmithLJ 2022_Transforming the Teaching &amp; Learning Environment</a:t>
            </a:r>
          </a:p>
        </p:txBody>
      </p:sp>
      <p:sp>
        <p:nvSpPr>
          <p:cNvPr id="6" name="Slide Number Placeholder 5"/>
          <p:cNvSpPr>
            <a:spLocks noGrp="1"/>
          </p:cNvSpPr>
          <p:nvPr>
            <p:ph type="sldNum" sz="quarter" idx="12"/>
          </p:nvPr>
        </p:nvSpPr>
        <p:spPr/>
        <p:txBody>
          <a:bodyPr/>
          <a:lstStyle/>
          <a:p>
            <a:fld id="{89A5B8C5-7128-4EE2-9190-72FEEDA29623}" type="slidenum">
              <a:rPr lang="en-US" smtClean="0"/>
              <a:t>‹#›</a:t>
            </a:fld>
            <a:endParaRPr lang="en-US"/>
          </a:p>
        </p:txBody>
      </p:sp>
    </p:spTree>
    <p:extLst>
      <p:ext uri="{BB962C8B-B14F-4D97-AF65-F5344CB8AC3E}">
        <p14:creationId xmlns:p14="http://schemas.microsoft.com/office/powerpoint/2010/main" val="218390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6946BA-499B-4C68-B593-854B034B05BB}" type="datetime1">
              <a:rPr lang="en-US" smtClean="0"/>
              <a:t>2/3/2022</a:t>
            </a:fld>
            <a:endParaRPr lang="en-US"/>
          </a:p>
        </p:txBody>
      </p:sp>
      <p:sp>
        <p:nvSpPr>
          <p:cNvPr id="5" name="Footer Placeholder 4"/>
          <p:cNvSpPr>
            <a:spLocks noGrp="1"/>
          </p:cNvSpPr>
          <p:nvPr>
            <p:ph type="ftr" sz="quarter" idx="11"/>
          </p:nvPr>
        </p:nvSpPr>
        <p:spPr/>
        <p:txBody>
          <a:bodyPr/>
          <a:lstStyle/>
          <a:p>
            <a:r>
              <a:rPr lang="en-US"/>
              <a:t>SmithLJ 2022_Transforming the Teaching &amp; Learning Environment</a:t>
            </a:r>
          </a:p>
        </p:txBody>
      </p:sp>
      <p:sp>
        <p:nvSpPr>
          <p:cNvPr id="6" name="Slide Number Placeholder 5"/>
          <p:cNvSpPr>
            <a:spLocks noGrp="1"/>
          </p:cNvSpPr>
          <p:nvPr>
            <p:ph type="sldNum" sz="quarter" idx="12"/>
          </p:nvPr>
        </p:nvSpPr>
        <p:spPr/>
        <p:txBody>
          <a:bodyPr/>
          <a:lstStyle/>
          <a:p>
            <a:fld id="{89A5B8C5-7128-4EE2-9190-72FEEDA29623}" type="slidenum">
              <a:rPr lang="en-US" smtClean="0"/>
              <a:t>‹#›</a:t>
            </a:fld>
            <a:endParaRPr lang="en-US"/>
          </a:p>
        </p:txBody>
      </p:sp>
    </p:spTree>
    <p:extLst>
      <p:ext uri="{BB962C8B-B14F-4D97-AF65-F5344CB8AC3E}">
        <p14:creationId xmlns:p14="http://schemas.microsoft.com/office/powerpoint/2010/main" val="257612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FE940A-9A46-4C32-8341-28EC22254C88}" type="datetime1">
              <a:rPr lang="en-US" smtClean="0"/>
              <a:t>2/3/2022</a:t>
            </a:fld>
            <a:endParaRPr lang="en-US"/>
          </a:p>
        </p:txBody>
      </p:sp>
      <p:sp>
        <p:nvSpPr>
          <p:cNvPr id="6" name="Footer Placeholder 5"/>
          <p:cNvSpPr>
            <a:spLocks noGrp="1"/>
          </p:cNvSpPr>
          <p:nvPr>
            <p:ph type="ftr" sz="quarter" idx="11"/>
          </p:nvPr>
        </p:nvSpPr>
        <p:spPr/>
        <p:txBody>
          <a:bodyPr/>
          <a:lstStyle/>
          <a:p>
            <a:r>
              <a:rPr lang="en-US"/>
              <a:t>SmithLJ 2022_Transforming the Teaching &amp; Learning Environment</a:t>
            </a:r>
          </a:p>
        </p:txBody>
      </p:sp>
      <p:sp>
        <p:nvSpPr>
          <p:cNvPr id="7" name="Slide Number Placeholder 6"/>
          <p:cNvSpPr>
            <a:spLocks noGrp="1"/>
          </p:cNvSpPr>
          <p:nvPr>
            <p:ph type="sldNum" sz="quarter" idx="12"/>
          </p:nvPr>
        </p:nvSpPr>
        <p:spPr/>
        <p:txBody>
          <a:bodyPr/>
          <a:lstStyle/>
          <a:p>
            <a:fld id="{89A5B8C5-7128-4EE2-9190-72FEEDA29623}" type="slidenum">
              <a:rPr lang="en-US" smtClean="0"/>
              <a:t>‹#›</a:t>
            </a:fld>
            <a:endParaRPr lang="en-US"/>
          </a:p>
        </p:txBody>
      </p:sp>
    </p:spTree>
    <p:extLst>
      <p:ext uri="{BB962C8B-B14F-4D97-AF65-F5344CB8AC3E}">
        <p14:creationId xmlns:p14="http://schemas.microsoft.com/office/powerpoint/2010/main" val="141014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DADAF8-30B3-402D-94BC-1E121BF57FB4}" type="datetime1">
              <a:rPr lang="en-US" smtClean="0"/>
              <a:t>2/3/2022</a:t>
            </a:fld>
            <a:endParaRPr lang="en-US"/>
          </a:p>
        </p:txBody>
      </p:sp>
      <p:sp>
        <p:nvSpPr>
          <p:cNvPr id="8" name="Footer Placeholder 7"/>
          <p:cNvSpPr>
            <a:spLocks noGrp="1"/>
          </p:cNvSpPr>
          <p:nvPr>
            <p:ph type="ftr" sz="quarter" idx="11"/>
          </p:nvPr>
        </p:nvSpPr>
        <p:spPr/>
        <p:txBody>
          <a:bodyPr/>
          <a:lstStyle/>
          <a:p>
            <a:r>
              <a:rPr lang="en-US"/>
              <a:t>SmithLJ 2022_Transforming the Teaching &amp; Learning Environment</a:t>
            </a:r>
          </a:p>
        </p:txBody>
      </p:sp>
      <p:sp>
        <p:nvSpPr>
          <p:cNvPr id="9" name="Slide Number Placeholder 8"/>
          <p:cNvSpPr>
            <a:spLocks noGrp="1"/>
          </p:cNvSpPr>
          <p:nvPr>
            <p:ph type="sldNum" sz="quarter" idx="12"/>
          </p:nvPr>
        </p:nvSpPr>
        <p:spPr/>
        <p:txBody>
          <a:bodyPr/>
          <a:lstStyle/>
          <a:p>
            <a:fld id="{89A5B8C5-7128-4EE2-9190-72FEEDA29623}" type="slidenum">
              <a:rPr lang="en-US" smtClean="0"/>
              <a:t>‹#›</a:t>
            </a:fld>
            <a:endParaRPr lang="en-US"/>
          </a:p>
        </p:txBody>
      </p:sp>
    </p:spTree>
    <p:extLst>
      <p:ext uri="{BB962C8B-B14F-4D97-AF65-F5344CB8AC3E}">
        <p14:creationId xmlns:p14="http://schemas.microsoft.com/office/powerpoint/2010/main" val="418572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8440B6-7A78-480E-82BE-C25E4D227DF5}" type="datetime1">
              <a:rPr lang="en-US" smtClean="0"/>
              <a:t>2/3/2022</a:t>
            </a:fld>
            <a:endParaRPr lang="en-US"/>
          </a:p>
        </p:txBody>
      </p:sp>
      <p:sp>
        <p:nvSpPr>
          <p:cNvPr id="4" name="Footer Placeholder 3"/>
          <p:cNvSpPr>
            <a:spLocks noGrp="1"/>
          </p:cNvSpPr>
          <p:nvPr>
            <p:ph type="ftr" sz="quarter" idx="11"/>
          </p:nvPr>
        </p:nvSpPr>
        <p:spPr/>
        <p:txBody>
          <a:bodyPr/>
          <a:lstStyle/>
          <a:p>
            <a:r>
              <a:rPr lang="en-US"/>
              <a:t>SmithLJ 2022_Transforming the Teaching &amp; Learning Environment</a:t>
            </a:r>
          </a:p>
        </p:txBody>
      </p:sp>
      <p:sp>
        <p:nvSpPr>
          <p:cNvPr id="5" name="Slide Number Placeholder 4"/>
          <p:cNvSpPr>
            <a:spLocks noGrp="1"/>
          </p:cNvSpPr>
          <p:nvPr>
            <p:ph type="sldNum" sz="quarter" idx="12"/>
          </p:nvPr>
        </p:nvSpPr>
        <p:spPr/>
        <p:txBody>
          <a:bodyPr/>
          <a:lstStyle/>
          <a:p>
            <a:fld id="{89A5B8C5-7128-4EE2-9190-72FEEDA29623}" type="slidenum">
              <a:rPr lang="en-US" smtClean="0"/>
              <a:t>‹#›</a:t>
            </a:fld>
            <a:endParaRPr lang="en-US"/>
          </a:p>
        </p:txBody>
      </p:sp>
    </p:spTree>
    <p:extLst>
      <p:ext uri="{BB962C8B-B14F-4D97-AF65-F5344CB8AC3E}">
        <p14:creationId xmlns:p14="http://schemas.microsoft.com/office/powerpoint/2010/main" val="244111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E6EDF-F4E5-4D1D-913D-F280C1061799}" type="datetime1">
              <a:rPr lang="en-US" smtClean="0"/>
              <a:t>2/3/2022</a:t>
            </a:fld>
            <a:endParaRPr lang="en-US"/>
          </a:p>
        </p:txBody>
      </p:sp>
      <p:sp>
        <p:nvSpPr>
          <p:cNvPr id="3" name="Footer Placeholder 2"/>
          <p:cNvSpPr>
            <a:spLocks noGrp="1"/>
          </p:cNvSpPr>
          <p:nvPr>
            <p:ph type="ftr" sz="quarter" idx="11"/>
          </p:nvPr>
        </p:nvSpPr>
        <p:spPr/>
        <p:txBody>
          <a:bodyPr/>
          <a:lstStyle/>
          <a:p>
            <a:r>
              <a:rPr lang="en-US"/>
              <a:t>SmithLJ 2022_Transforming the Teaching &amp; Learning Environment</a:t>
            </a:r>
          </a:p>
        </p:txBody>
      </p:sp>
      <p:sp>
        <p:nvSpPr>
          <p:cNvPr id="4" name="Slide Number Placeholder 3"/>
          <p:cNvSpPr>
            <a:spLocks noGrp="1"/>
          </p:cNvSpPr>
          <p:nvPr>
            <p:ph type="sldNum" sz="quarter" idx="12"/>
          </p:nvPr>
        </p:nvSpPr>
        <p:spPr/>
        <p:txBody>
          <a:bodyPr/>
          <a:lstStyle/>
          <a:p>
            <a:fld id="{89A5B8C5-7128-4EE2-9190-72FEEDA29623}" type="slidenum">
              <a:rPr lang="en-US" smtClean="0"/>
              <a:t>‹#›</a:t>
            </a:fld>
            <a:endParaRPr lang="en-US"/>
          </a:p>
        </p:txBody>
      </p:sp>
    </p:spTree>
    <p:extLst>
      <p:ext uri="{BB962C8B-B14F-4D97-AF65-F5344CB8AC3E}">
        <p14:creationId xmlns:p14="http://schemas.microsoft.com/office/powerpoint/2010/main" val="244897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9A0E8D-7D3E-4164-9427-AE02ED11A9DB}" type="datetime1">
              <a:rPr lang="en-US" smtClean="0"/>
              <a:t>2/3/2022</a:t>
            </a:fld>
            <a:endParaRPr lang="en-US"/>
          </a:p>
        </p:txBody>
      </p:sp>
      <p:sp>
        <p:nvSpPr>
          <p:cNvPr id="6" name="Footer Placeholder 5"/>
          <p:cNvSpPr>
            <a:spLocks noGrp="1"/>
          </p:cNvSpPr>
          <p:nvPr>
            <p:ph type="ftr" sz="quarter" idx="11"/>
          </p:nvPr>
        </p:nvSpPr>
        <p:spPr/>
        <p:txBody>
          <a:bodyPr/>
          <a:lstStyle/>
          <a:p>
            <a:r>
              <a:rPr lang="en-US"/>
              <a:t>SmithLJ 2022_Transforming the Teaching &amp; Learning Environment</a:t>
            </a:r>
          </a:p>
        </p:txBody>
      </p:sp>
      <p:sp>
        <p:nvSpPr>
          <p:cNvPr id="7" name="Slide Number Placeholder 6"/>
          <p:cNvSpPr>
            <a:spLocks noGrp="1"/>
          </p:cNvSpPr>
          <p:nvPr>
            <p:ph type="sldNum" sz="quarter" idx="12"/>
          </p:nvPr>
        </p:nvSpPr>
        <p:spPr/>
        <p:txBody>
          <a:bodyPr/>
          <a:lstStyle/>
          <a:p>
            <a:fld id="{89A5B8C5-7128-4EE2-9190-72FEEDA29623}" type="slidenum">
              <a:rPr lang="en-US" smtClean="0"/>
              <a:t>‹#›</a:t>
            </a:fld>
            <a:endParaRPr lang="en-US"/>
          </a:p>
        </p:txBody>
      </p:sp>
    </p:spTree>
    <p:extLst>
      <p:ext uri="{BB962C8B-B14F-4D97-AF65-F5344CB8AC3E}">
        <p14:creationId xmlns:p14="http://schemas.microsoft.com/office/powerpoint/2010/main" val="395874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0EAD98-4584-426F-95D7-EC205452B17D}" type="datetime1">
              <a:rPr lang="en-US" smtClean="0"/>
              <a:t>2/3/2022</a:t>
            </a:fld>
            <a:endParaRPr lang="en-US"/>
          </a:p>
        </p:txBody>
      </p:sp>
      <p:sp>
        <p:nvSpPr>
          <p:cNvPr id="6" name="Footer Placeholder 5"/>
          <p:cNvSpPr>
            <a:spLocks noGrp="1"/>
          </p:cNvSpPr>
          <p:nvPr>
            <p:ph type="ftr" sz="quarter" idx="11"/>
          </p:nvPr>
        </p:nvSpPr>
        <p:spPr/>
        <p:txBody>
          <a:bodyPr/>
          <a:lstStyle/>
          <a:p>
            <a:r>
              <a:rPr lang="en-US"/>
              <a:t>SmithLJ 2022_Transforming the Teaching &amp; Learning Environment</a:t>
            </a:r>
          </a:p>
        </p:txBody>
      </p:sp>
      <p:sp>
        <p:nvSpPr>
          <p:cNvPr id="7" name="Slide Number Placeholder 6"/>
          <p:cNvSpPr>
            <a:spLocks noGrp="1"/>
          </p:cNvSpPr>
          <p:nvPr>
            <p:ph type="sldNum" sz="quarter" idx="12"/>
          </p:nvPr>
        </p:nvSpPr>
        <p:spPr/>
        <p:txBody>
          <a:bodyPr/>
          <a:lstStyle/>
          <a:p>
            <a:fld id="{89A5B8C5-7128-4EE2-9190-72FEEDA29623}" type="slidenum">
              <a:rPr lang="en-US" smtClean="0"/>
              <a:t>‹#›</a:t>
            </a:fld>
            <a:endParaRPr lang="en-US"/>
          </a:p>
        </p:txBody>
      </p:sp>
    </p:spTree>
    <p:extLst>
      <p:ext uri="{BB962C8B-B14F-4D97-AF65-F5344CB8AC3E}">
        <p14:creationId xmlns:p14="http://schemas.microsoft.com/office/powerpoint/2010/main" val="2700625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6B554-21E5-4E28-931C-3146EA7B9353}" type="datetime1">
              <a:rPr lang="en-US" smtClean="0"/>
              <a:t>2/3/2022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SmithLJ 2022_Transforming the Teaching &amp; Learning Environment</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5B8C5-7128-4EE2-9190-72FEEDA29623}" type="slidenum">
              <a:rPr lang="en-US" smtClean="0"/>
              <a:t>‹#›</a:t>
            </a:fld>
            <a:endParaRPr lang="en-US"/>
          </a:p>
        </p:txBody>
      </p:sp>
    </p:spTree>
    <p:extLst>
      <p:ext uri="{BB962C8B-B14F-4D97-AF65-F5344CB8AC3E}">
        <p14:creationId xmlns:p14="http://schemas.microsoft.com/office/powerpoint/2010/main" val="1844534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qwfwrites.wordpress.com/2018/06/20/copyright-whats-the-big-deal-by-julie-barlow/"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hyperlink" Target="http://www.pngall.com/copyright-all-rights-reserved-symbol-pn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creativecommons.org/licenses/by-nc-sa/4.0/" TargetMode="External"/><Relationship Id="rId4" Type="http://schemas.openxmlformats.org/officeDocument/2006/relationships/hyperlink" Target="https://www.tonybates.ca/2011/10/03/jisc-report-on-open-educational-resourc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hyperlink" Target="http://www.pngall.com/copyright-all-rights-reserved-symbol-pn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creativecommons.org/licenses/by-nc-sa/4.0/" TargetMode="External"/><Relationship Id="rId4" Type="http://schemas.openxmlformats.org/officeDocument/2006/relationships/hyperlink" Target="https://www.tonybates.ca/2011/10/03/jisc-report-on-open-educational-resourc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hyperlink" Target="https://creativecommons.org/licenses/by-nc-sa/4.0/" TargetMode="External"/><Relationship Id="rId4" Type="http://schemas.openxmlformats.org/officeDocument/2006/relationships/hyperlink" Target="https://www.tonybates.ca/2011/10/03/jisc-report-on-open-educational-resourc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www.picpedia.org/highway-signs/d/doctrine-of-fair-use.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opyright.gov/"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www.copyright.gov/title17/92chap1.html#106a" TargetMode="External"/><Relationship Id="rId4" Type="http://schemas.openxmlformats.org/officeDocument/2006/relationships/hyperlink" Target="https://www.copyright.gov/title17/92chap1.html#10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creativecommons.org/licenses/by-nc-nd/3.0/" TargetMode="External"/><Relationship Id="rId4" Type="http://schemas.openxmlformats.org/officeDocument/2006/relationships/hyperlink" Target="https://www.wired.it/gadget/computer/2018/02/12/microtech-e-book-pro/"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E-boo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s://cat.xula.edu/food/brightspace-tip-60-eportfolio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creativecommons.org/licenses/by-nc/3.0/" TargetMode="External"/><Relationship Id="rId4" Type="http://schemas.openxmlformats.org/officeDocument/2006/relationships/hyperlink" Target="http://www.pngall.com/copyright-all-rights-reserved-symbol-p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teachonline.ca/"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copyright.gov/" TargetMode="External"/><Relationship Id="rId3" Type="http://schemas.openxmlformats.org/officeDocument/2006/relationships/image" Target="../media/image23.jpg"/><Relationship Id="rId7" Type="http://schemas.openxmlformats.org/officeDocument/2006/relationships/hyperlink" Target="https://www.tonybates.ca/2011/10/03/jisc-report-on-open-educational-resources/" TargetMode="External"/><Relationship Id="rId2" Type="http://schemas.openxmlformats.org/officeDocument/2006/relationships/hyperlink" Target="https://ogc.harvard.edu/pages/copyright-and-fair-use" TargetMode="Externa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hyperlink" Target="https://creativecommons.org/licenses/by-nc-sa/4.0/" TargetMode="External"/><Relationship Id="rId4" Type="http://schemas.openxmlformats.org/officeDocument/2006/relationships/hyperlink" Target="http://iteachteacherstech.com/category/copyright/" TargetMode="External"/><Relationship Id="rId9" Type="http://schemas.openxmlformats.org/officeDocument/2006/relationships/hyperlink" Target="http://creativecommons.or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elrincondemed.blogspot.com/2011/03/30-curiosidades-sobre-internet.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thebluediamondgallery.com/legal/copyright-law.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Spectrum-8-pt-gradient.sv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jisc.ac.uk/reports/open-by-default"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4654" y="5482555"/>
            <a:ext cx="3124200" cy="1077218"/>
          </a:xfrm>
          <a:prstGeom prst="rect">
            <a:avLst/>
          </a:prstGeom>
          <a:noFill/>
        </p:spPr>
        <p:txBody>
          <a:bodyPr wrap="square" rtlCol="0">
            <a:spAutoFit/>
          </a:bodyPr>
          <a:lstStyle/>
          <a:p>
            <a:r>
              <a:rPr lang="en-US" sz="1600" dirty="0"/>
              <a:t>Transforming the Teaching &amp; Learning Environment</a:t>
            </a:r>
          </a:p>
          <a:p>
            <a:r>
              <a:rPr lang="en-US" sz="1600" dirty="0"/>
              <a:t>The 2022 Virtual Conference</a:t>
            </a:r>
          </a:p>
          <a:p>
            <a:r>
              <a:rPr lang="en-US" sz="1600" dirty="0"/>
              <a:t>February 7-18, 2022</a:t>
            </a:r>
          </a:p>
        </p:txBody>
      </p:sp>
      <p:sp>
        <p:nvSpPr>
          <p:cNvPr id="6" name="TextBox 5"/>
          <p:cNvSpPr txBox="1"/>
          <p:nvPr/>
        </p:nvSpPr>
        <p:spPr>
          <a:xfrm>
            <a:off x="3274650" y="6030456"/>
            <a:ext cx="5470592" cy="461665"/>
          </a:xfrm>
          <a:prstGeom prst="rect">
            <a:avLst/>
          </a:prstGeom>
          <a:noFill/>
        </p:spPr>
        <p:txBody>
          <a:bodyPr wrap="square" rtlCol="0">
            <a:spAutoFit/>
          </a:bodyPr>
          <a:lstStyle/>
          <a:p>
            <a:pPr algn="r"/>
            <a:r>
              <a:rPr lang="en-US" sz="2400" b="1" dirty="0"/>
              <a:t>Linda J. Smith, Ph.D. </a:t>
            </a:r>
          </a:p>
        </p:txBody>
      </p:sp>
      <p:sp>
        <p:nvSpPr>
          <p:cNvPr id="7" name="Footer Placeholder 6"/>
          <p:cNvSpPr>
            <a:spLocks noGrp="1"/>
          </p:cNvSpPr>
          <p:nvPr>
            <p:ph type="ftr" sz="quarter" idx="11"/>
          </p:nvPr>
        </p:nvSpPr>
        <p:spPr/>
        <p:txBody>
          <a:bodyPr/>
          <a:lstStyle/>
          <a:p>
            <a:r>
              <a:rPr lang="en-US"/>
              <a:t>SmithLJ 2022_Transforming the Teaching &amp; Learning Environment</a:t>
            </a:r>
            <a:endParaRPr lang="en-US" dirty="0"/>
          </a:p>
        </p:txBody>
      </p:sp>
      <p:sp>
        <p:nvSpPr>
          <p:cNvPr id="8" name="Slide Number Placeholder 7"/>
          <p:cNvSpPr>
            <a:spLocks noGrp="1"/>
          </p:cNvSpPr>
          <p:nvPr>
            <p:ph type="sldNum" sz="quarter" idx="12"/>
          </p:nvPr>
        </p:nvSpPr>
        <p:spPr/>
        <p:txBody>
          <a:bodyPr/>
          <a:lstStyle/>
          <a:p>
            <a:fld id="{AFC19E0A-6CEF-41C7-AFBF-91B7FC6E64DA}" type="slidenum">
              <a:rPr lang="en-US" smtClean="0"/>
              <a:t>1</a:t>
            </a:fld>
            <a:endParaRPr lang="en-US"/>
          </a:p>
        </p:txBody>
      </p:sp>
      <p:sp>
        <p:nvSpPr>
          <p:cNvPr id="2" name="TextBox 1"/>
          <p:cNvSpPr txBox="1"/>
          <p:nvPr/>
        </p:nvSpPr>
        <p:spPr>
          <a:xfrm>
            <a:off x="8187559" y="6356351"/>
            <a:ext cx="557683" cy="369332"/>
          </a:xfrm>
          <a:prstGeom prst="rect">
            <a:avLst/>
          </a:prstGeom>
          <a:solidFill>
            <a:schemeClr val="bg1"/>
          </a:solidFill>
        </p:spPr>
        <p:txBody>
          <a:bodyPr wrap="square" rtlCol="0">
            <a:spAutoFit/>
          </a:bodyPr>
          <a:lstStyle/>
          <a:p>
            <a:r>
              <a:rPr lang="en-US" dirty="0"/>
              <a:t> </a:t>
            </a:r>
          </a:p>
        </p:txBody>
      </p:sp>
      <p:sp>
        <p:nvSpPr>
          <p:cNvPr id="11" name="Rectangle 10"/>
          <p:cNvSpPr/>
          <p:nvPr/>
        </p:nvSpPr>
        <p:spPr>
          <a:xfrm>
            <a:off x="514654" y="630030"/>
            <a:ext cx="8440159" cy="1077218"/>
          </a:xfrm>
          <a:prstGeom prst="rect">
            <a:avLst/>
          </a:prstGeom>
        </p:spPr>
        <p:txBody>
          <a:bodyPr wrap="square">
            <a:spAutoFit/>
          </a:bodyPr>
          <a:lstStyle/>
          <a:p>
            <a:r>
              <a:rPr lang="en-US" sz="3200" b="1" dirty="0"/>
              <a:t>What Does Copyright Mean</a:t>
            </a:r>
          </a:p>
          <a:p>
            <a:r>
              <a:rPr lang="en-US" sz="3200" b="1" dirty="0"/>
              <a:t>for Online Teachers and Students Today?</a:t>
            </a:r>
          </a:p>
        </p:txBody>
      </p:sp>
      <p:sp>
        <p:nvSpPr>
          <p:cNvPr id="13" name="TextBox 12"/>
          <p:cNvSpPr txBox="1"/>
          <p:nvPr/>
        </p:nvSpPr>
        <p:spPr>
          <a:xfrm>
            <a:off x="542362" y="5356361"/>
            <a:ext cx="1923394" cy="215444"/>
          </a:xfrm>
          <a:prstGeom prst="rect">
            <a:avLst/>
          </a:prstGeom>
          <a:noFill/>
        </p:spPr>
        <p:txBody>
          <a:bodyPr wrap="square" rtlCol="0">
            <a:spAutoFit/>
          </a:bodyPr>
          <a:lstStyle/>
          <a:p>
            <a:r>
              <a:rPr lang="en-US" sz="800" dirty="0"/>
              <a:t>11 AM Monday, Feb. 7</a:t>
            </a:r>
          </a:p>
        </p:txBody>
      </p:sp>
      <p:sp>
        <p:nvSpPr>
          <p:cNvPr id="21" name="TextBox 20">
            <a:extLst>
              <a:ext uri="{FF2B5EF4-FFF2-40B4-BE49-F238E27FC236}">
                <a16:creationId xmlns:a16="http://schemas.microsoft.com/office/drawing/2014/main" id="{5F937444-EA69-42A7-9C66-1FC38227D5C0}"/>
              </a:ext>
            </a:extLst>
          </p:cNvPr>
          <p:cNvSpPr txBox="1"/>
          <p:nvPr/>
        </p:nvSpPr>
        <p:spPr>
          <a:xfrm>
            <a:off x="3223625" y="6058164"/>
            <a:ext cx="2819846" cy="646331"/>
          </a:xfrm>
          <a:prstGeom prst="rect">
            <a:avLst/>
          </a:prstGeom>
          <a:solidFill>
            <a:schemeClr val="bg1"/>
          </a:solidFill>
        </p:spPr>
        <p:txBody>
          <a:bodyPr wrap="square" rtlCol="0">
            <a:spAutoFit/>
          </a:bodyPr>
          <a:lstStyle/>
          <a:p>
            <a:r>
              <a:rPr lang="en-US" dirty="0"/>
              <a:t>   </a:t>
            </a:r>
          </a:p>
          <a:p>
            <a:endParaRPr lang="en-US" dirty="0"/>
          </a:p>
        </p:txBody>
      </p:sp>
      <p:pic>
        <p:nvPicPr>
          <p:cNvPr id="16" name="Picture 15">
            <a:extLst>
              <a:ext uri="{FF2B5EF4-FFF2-40B4-BE49-F238E27FC236}">
                <a16:creationId xmlns:a16="http://schemas.microsoft.com/office/drawing/2014/main" id="{439F3452-6808-410F-8606-AFDBFD08E18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94162" y="2209424"/>
            <a:ext cx="3863788" cy="2575859"/>
          </a:xfrm>
          <a:prstGeom prst="rect">
            <a:avLst/>
          </a:prstGeom>
        </p:spPr>
      </p:pic>
      <p:sp>
        <p:nvSpPr>
          <p:cNvPr id="17" name="TextBox 16">
            <a:extLst>
              <a:ext uri="{FF2B5EF4-FFF2-40B4-BE49-F238E27FC236}">
                <a16:creationId xmlns:a16="http://schemas.microsoft.com/office/drawing/2014/main" id="{3FA8E7AC-A61D-4069-9CEC-710166168F88}"/>
              </a:ext>
            </a:extLst>
          </p:cNvPr>
          <p:cNvSpPr txBox="1"/>
          <p:nvPr/>
        </p:nvSpPr>
        <p:spPr>
          <a:xfrm>
            <a:off x="2594162" y="4940586"/>
            <a:ext cx="3863788" cy="230832"/>
          </a:xfrm>
          <a:prstGeom prst="rect">
            <a:avLst/>
          </a:prstGeom>
          <a:noFill/>
        </p:spPr>
        <p:txBody>
          <a:bodyPr wrap="square" rtlCol="0">
            <a:spAutoFit/>
          </a:bodyPr>
          <a:lstStyle/>
          <a:p>
            <a:r>
              <a:rPr lang="en-US" sz="900">
                <a:hlinkClick r:id="rId4" tooltip="https://qwfwrites.wordpress.com/2018/06/20/copyright-whats-the-big-deal-by-julie-barlow/"/>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592174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SmithLJ 2022_Transforming the Teaching &amp; Learning Environment</a:t>
            </a:r>
            <a:endParaRPr lang="en-US" dirty="0"/>
          </a:p>
        </p:txBody>
      </p:sp>
      <p:sp>
        <p:nvSpPr>
          <p:cNvPr id="3" name="Slide Number Placeholder 2"/>
          <p:cNvSpPr>
            <a:spLocks noGrp="1"/>
          </p:cNvSpPr>
          <p:nvPr>
            <p:ph type="sldNum" sz="quarter" idx="12"/>
          </p:nvPr>
        </p:nvSpPr>
        <p:spPr/>
        <p:txBody>
          <a:bodyPr/>
          <a:lstStyle/>
          <a:p>
            <a:fld id="{AFC19E0A-6CEF-41C7-AFBF-91B7FC6E64DA}" type="slidenum">
              <a:rPr lang="en-US" smtClean="0"/>
              <a:t>10</a:t>
            </a:fld>
            <a:endParaRPr lang="en-US"/>
          </a:p>
        </p:txBody>
      </p:sp>
      <p:sp>
        <p:nvSpPr>
          <p:cNvPr id="4" name="Rectangle 3"/>
          <p:cNvSpPr/>
          <p:nvPr/>
        </p:nvSpPr>
        <p:spPr>
          <a:xfrm>
            <a:off x="2467962" y="377369"/>
            <a:ext cx="4208075" cy="523220"/>
          </a:xfrm>
          <a:prstGeom prst="rect">
            <a:avLst/>
          </a:prstGeom>
        </p:spPr>
        <p:txBody>
          <a:bodyPr wrap="none">
            <a:spAutoFit/>
          </a:bodyPr>
          <a:lstStyle/>
          <a:p>
            <a:r>
              <a:rPr lang="en-US" sz="2800" b="1" dirty="0"/>
              <a:t>Knowledge Check - Answer</a:t>
            </a:r>
          </a:p>
        </p:txBody>
      </p:sp>
      <p:sp>
        <p:nvSpPr>
          <p:cNvPr id="6" name="TextBox 5">
            <a:extLst>
              <a:ext uri="{FF2B5EF4-FFF2-40B4-BE49-F238E27FC236}">
                <a16:creationId xmlns:a16="http://schemas.microsoft.com/office/drawing/2014/main" id="{3321BC47-71D4-4F2C-8CDE-CCF8AC6A2DD1}"/>
              </a:ext>
            </a:extLst>
          </p:cNvPr>
          <p:cNvSpPr txBox="1"/>
          <p:nvPr/>
        </p:nvSpPr>
        <p:spPr>
          <a:xfrm>
            <a:off x="682627" y="1013023"/>
            <a:ext cx="8006734" cy="3046988"/>
          </a:xfrm>
          <a:prstGeom prst="rect">
            <a:avLst/>
          </a:prstGeom>
          <a:noFill/>
        </p:spPr>
        <p:txBody>
          <a:bodyPr wrap="square" rtlCol="0">
            <a:spAutoFit/>
          </a:bodyPr>
          <a:lstStyle/>
          <a:p>
            <a:r>
              <a:rPr lang="en-US" sz="2400" b="1" dirty="0">
                <a:solidFill>
                  <a:srgbClr val="FF0000"/>
                </a:solidFill>
              </a:rPr>
              <a:t>Not without specific permission of HBR.  </a:t>
            </a:r>
            <a:r>
              <a:rPr lang="en-US" sz="2400" dirty="0"/>
              <a:t>Harvard Business Publishing will work with educators, but their business model includes a cost-per-student requirement when using their materials.</a:t>
            </a:r>
          </a:p>
          <a:p>
            <a:endParaRPr lang="en-US" sz="2400" dirty="0">
              <a:solidFill>
                <a:srgbClr val="0070C0"/>
              </a:solidFill>
            </a:endParaRPr>
          </a:p>
          <a:p>
            <a:r>
              <a:rPr lang="en-US" sz="2400" dirty="0">
                <a:solidFill>
                  <a:srgbClr val="0070C0"/>
                </a:solidFill>
              </a:rPr>
              <a:t>Magazine, journal and other material sources may depend on income from subscriptions.  Some publishers restrict use to ensure sufficient income for their operations.</a:t>
            </a:r>
          </a:p>
        </p:txBody>
      </p:sp>
    </p:spTree>
    <p:extLst>
      <p:ext uri="{BB962C8B-B14F-4D97-AF65-F5344CB8AC3E}">
        <p14:creationId xmlns:p14="http://schemas.microsoft.com/office/powerpoint/2010/main" val="804472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SmithLJ 2022_Transforming the Teaching &amp; Learning Environment</a:t>
            </a:r>
            <a:endParaRPr lang="en-US" dirty="0"/>
          </a:p>
        </p:txBody>
      </p:sp>
      <p:sp>
        <p:nvSpPr>
          <p:cNvPr id="3" name="Slide Number Placeholder 2"/>
          <p:cNvSpPr>
            <a:spLocks noGrp="1"/>
          </p:cNvSpPr>
          <p:nvPr>
            <p:ph type="sldNum" sz="quarter" idx="12"/>
          </p:nvPr>
        </p:nvSpPr>
        <p:spPr/>
        <p:txBody>
          <a:bodyPr/>
          <a:lstStyle/>
          <a:p>
            <a:fld id="{AFC19E0A-6CEF-41C7-AFBF-91B7FC6E64DA}" type="slidenum">
              <a:rPr lang="en-US" smtClean="0"/>
              <a:t>11</a:t>
            </a:fld>
            <a:endParaRPr lang="en-US"/>
          </a:p>
        </p:txBody>
      </p:sp>
      <p:sp>
        <p:nvSpPr>
          <p:cNvPr id="4" name="Rectangle 3"/>
          <p:cNvSpPr/>
          <p:nvPr/>
        </p:nvSpPr>
        <p:spPr>
          <a:xfrm>
            <a:off x="3150303" y="312715"/>
            <a:ext cx="2808398" cy="523220"/>
          </a:xfrm>
          <a:prstGeom prst="rect">
            <a:avLst/>
          </a:prstGeom>
        </p:spPr>
        <p:txBody>
          <a:bodyPr wrap="none">
            <a:spAutoFit/>
          </a:bodyPr>
          <a:lstStyle/>
          <a:p>
            <a:r>
              <a:rPr lang="en-US" sz="2800" b="1" dirty="0"/>
              <a:t>Knowledge Check</a:t>
            </a:r>
          </a:p>
        </p:txBody>
      </p:sp>
      <p:sp>
        <p:nvSpPr>
          <p:cNvPr id="7" name="TextBox 6">
            <a:extLst>
              <a:ext uri="{FF2B5EF4-FFF2-40B4-BE49-F238E27FC236}">
                <a16:creationId xmlns:a16="http://schemas.microsoft.com/office/drawing/2014/main" id="{3A1957F4-6553-4511-8C65-BA41A95C58AA}"/>
              </a:ext>
            </a:extLst>
          </p:cNvPr>
          <p:cNvSpPr txBox="1"/>
          <p:nvPr/>
        </p:nvSpPr>
        <p:spPr>
          <a:xfrm>
            <a:off x="880416" y="1098439"/>
            <a:ext cx="8045737" cy="830997"/>
          </a:xfrm>
          <a:prstGeom prst="rect">
            <a:avLst/>
          </a:prstGeom>
          <a:noFill/>
        </p:spPr>
        <p:txBody>
          <a:bodyPr wrap="square" rtlCol="0">
            <a:spAutoFit/>
          </a:bodyPr>
          <a:lstStyle/>
          <a:p>
            <a:r>
              <a:rPr lang="en-US" sz="2400" dirty="0"/>
              <a:t>Are these two images presented correctly according to copyright requirements?</a:t>
            </a:r>
          </a:p>
        </p:txBody>
      </p:sp>
      <p:grpSp>
        <p:nvGrpSpPr>
          <p:cNvPr id="8" name="Group 7">
            <a:extLst>
              <a:ext uri="{FF2B5EF4-FFF2-40B4-BE49-F238E27FC236}">
                <a16:creationId xmlns:a16="http://schemas.microsoft.com/office/drawing/2014/main" id="{C4A69F2F-0054-44A5-BA05-03A51CB9BDBA}"/>
              </a:ext>
            </a:extLst>
          </p:cNvPr>
          <p:cNvGrpSpPr/>
          <p:nvPr/>
        </p:nvGrpSpPr>
        <p:grpSpPr>
          <a:xfrm>
            <a:off x="1042751" y="3158836"/>
            <a:ext cx="3196937" cy="2600725"/>
            <a:chOff x="1384300" y="254000"/>
            <a:chExt cx="6375400" cy="6580832"/>
          </a:xfrm>
        </p:grpSpPr>
        <p:pic>
          <p:nvPicPr>
            <p:cNvPr id="9" name="Picture 8">
              <a:extLst>
                <a:ext uri="{FF2B5EF4-FFF2-40B4-BE49-F238E27FC236}">
                  <a16:creationId xmlns:a16="http://schemas.microsoft.com/office/drawing/2014/main" id="{437EFE24-7496-45BA-B156-15FD84E35BC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84300" y="254000"/>
              <a:ext cx="6375400" cy="6350000"/>
            </a:xfrm>
            <a:prstGeom prst="rect">
              <a:avLst/>
            </a:prstGeom>
          </p:spPr>
        </p:pic>
        <p:sp>
          <p:nvSpPr>
            <p:cNvPr id="10" name="TextBox 9">
              <a:extLst>
                <a:ext uri="{FF2B5EF4-FFF2-40B4-BE49-F238E27FC236}">
                  <a16:creationId xmlns:a16="http://schemas.microsoft.com/office/drawing/2014/main" id="{D59440E0-12C7-42E5-9666-90BBC6C2C58D}"/>
                </a:ext>
              </a:extLst>
            </p:cNvPr>
            <p:cNvSpPr txBox="1"/>
            <p:nvPr/>
          </p:nvSpPr>
          <p:spPr>
            <a:xfrm>
              <a:off x="1384300" y="6604000"/>
              <a:ext cx="6375400" cy="230832"/>
            </a:xfrm>
            <a:prstGeom prst="rect">
              <a:avLst/>
            </a:prstGeom>
            <a:noFill/>
          </p:spPr>
          <p:txBody>
            <a:bodyPr wrap="square" rtlCol="0">
              <a:spAutoFit/>
            </a:bodyPr>
            <a:lstStyle/>
            <a:p>
              <a:r>
                <a:rPr lang="en-US" sz="900" dirty="0">
                  <a:hlinkClick r:id="rId4" tooltip="https://www.tonybates.ca/2011/10/03/jisc-report-on-open-educational-resources/"/>
                </a:rPr>
                <a:t>This Photo</a:t>
              </a:r>
              <a:r>
                <a:rPr lang="en-US" sz="900" dirty="0"/>
                <a:t> by Unknown Author is licensed under </a:t>
              </a:r>
              <a:r>
                <a:rPr lang="en-US" sz="900" dirty="0">
                  <a:hlinkClick r:id="rId5" tooltip="https://creativecommons.org/licenses/by-nc-sa/4.0/"/>
                </a:rPr>
                <a:t>CC BY-NC-SA</a:t>
              </a:r>
              <a:endParaRPr lang="en-US" sz="900" dirty="0"/>
            </a:p>
          </p:txBody>
        </p:sp>
      </p:grpSp>
      <p:sp>
        <p:nvSpPr>
          <p:cNvPr id="5" name="TextBox 4">
            <a:extLst>
              <a:ext uri="{FF2B5EF4-FFF2-40B4-BE49-F238E27FC236}">
                <a16:creationId xmlns:a16="http://schemas.microsoft.com/office/drawing/2014/main" id="{EC3CA61B-6257-44D6-8701-588223220024}"/>
              </a:ext>
            </a:extLst>
          </p:cNvPr>
          <p:cNvSpPr txBox="1"/>
          <p:nvPr/>
        </p:nvSpPr>
        <p:spPr>
          <a:xfrm>
            <a:off x="6115050" y="2153376"/>
            <a:ext cx="793750" cy="1015663"/>
          </a:xfrm>
          <a:prstGeom prst="rect">
            <a:avLst/>
          </a:prstGeom>
          <a:noFill/>
        </p:spPr>
        <p:txBody>
          <a:bodyPr wrap="square" rtlCol="0">
            <a:spAutoFit/>
          </a:bodyPr>
          <a:lstStyle/>
          <a:p>
            <a:pPr algn="ctr"/>
            <a:r>
              <a:rPr lang="en-US" sz="6000" b="1" dirty="0"/>
              <a:t>2</a:t>
            </a:r>
          </a:p>
        </p:txBody>
      </p:sp>
      <p:sp>
        <p:nvSpPr>
          <p:cNvPr id="11" name="TextBox 10">
            <a:extLst>
              <a:ext uri="{FF2B5EF4-FFF2-40B4-BE49-F238E27FC236}">
                <a16:creationId xmlns:a16="http://schemas.microsoft.com/office/drawing/2014/main" id="{0A44B098-58D4-490E-824E-CCCE471FD0BF}"/>
              </a:ext>
            </a:extLst>
          </p:cNvPr>
          <p:cNvSpPr txBox="1"/>
          <p:nvPr/>
        </p:nvSpPr>
        <p:spPr>
          <a:xfrm>
            <a:off x="2292601" y="2090268"/>
            <a:ext cx="793750" cy="1015663"/>
          </a:xfrm>
          <a:prstGeom prst="rect">
            <a:avLst/>
          </a:prstGeom>
          <a:noFill/>
        </p:spPr>
        <p:txBody>
          <a:bodyPr wrap="square" rtlCol="0">
            <a:spAutoFit/>
          </a:bodyPr>
          <a:lstStyle/>
          <a:p>
            <a:pPr algn="ctr"/>
            <a:r>
              <a:rPr lang="en-US" sz="6000" b="1" dirty="0"/>
              <a:t>1</a:t>
            </a:r>
          </a:p>
        </p:txBody>
      </p:sp>
      <p:pic>
        <p:nvPicPr>
          <p:cNvPr id="15" name="Picture 14">
            <a:extLst>
              <a:ext uri="{FF2B5EF4-FFF2-40B4-BE49-F238E27FC236}">
                <a16:creationId xmlns:a16="http://schemas.microsoft.com/office/drawing/2014/main" id="{27BAF7D0-490C-4E43-B9B9-BE778F4B57D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903284" y="3379673"/>
            <a:ext cx="3534528" cy="1996826"/>
          </a:xfrm>
          <a:prstGeom prst="rect">
            <a:avLst/>
          </a:prstGeom>
        </p:spPr>
      </p:pic>
      <p:sp>
        <p:nvSpPr>
          <p:cNvPr id="16" name="TextBox 15">
            <a:extLst>
              <a:ext uri="{FF2B5EF4-FFF2-40B4-BE49-F238E27FC236}">
                <a16:creationId xmlns:a16="http://schemas.microsoft.com/office/drawing/2014/main" id="{B0AB9B1F-C18A-489E-B6DC-20D8F5F88DFC}"/>
              </a:ext>
            </a:extLst>
          </p:cNvPr>
          <p:cNvSpPr txBox="1"/>
          <p:nvPr/>
        </p:nvSpPr>
        <p:spPr>
          <a:xfrm>
            <a:off x="5141536" y="5711708"/>
            <a:ext cx="3534528" cy="230832"/>
          </a:xfrm>
          <a:prstGeom prst="rect">
            <a:avLst/>
          </a:prstGeom>
          <a:noFill/>
        </p:spPr>
        <p:txBody>
          <a:bodyPr wrap="square" rtlCol="0">
            <a:spAutoFit/>
          </a:bodyPr>
          <a:lstStyle/>
          <a:p>
            <a:r>
              <a:rPr lang="en-US" sz="900" dirty="0"/>
              <a:t>This Photo by Unknown Author is licensed under CC BY-NC</a:t>
            </a:r>
          </a:p>
        </p:txBody>
      </p:sp>
    </p:spTree>
    <p:extLst>
      <p:ext uri="{BB962C8B-B14F-4D97-AF65-F5344CB8AC3E}">
        <p14:creationId xmlns:p14="http://schemas.microsoft.com/office/powerpoint/2010/main" val="3854492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SmithLJ 2022_Transforming the Teaching &amp; Learning Environment</a:t>
            </a:r>
            <a:endParaRPr lang="en-US" dirty="0"/>
          </a:p>
        </p:txBody>
      </p:sp>
      <p:sp>
        <p:nvSpPr>
          <p:cNvPr id="3" name="Slide Number Placeholder 2"/>
          <p:cNvSpPr>
            <a:spLocks noGrp="1"/>
          </p:cNvSpPr>
          <p:nvPr>
            <p:ph type="sldNum" sz="quarter" idx="12"/>
          </p:nvPr>
        </p:nvSpPr>
        <p:spPr/>
        <p:txBody>
          <a:bodyPr/>
          <a:lstStyle/>
          <a:p>
            <a:fld id="{AFC19E0A-6CEF-41C7-AFBF-91B7FC6E64DA}" type="slidenum">
              <a:rPr lang="en-US" smtClean="0"/>
              <a:t>12</a:t>
            </a:fld>
            <a:endParaRPr lang="en-US"/>
          </a:p>
        </p:txBody>
      </p:sp>
      <p:sp>
        <p:nvSpPr>
          <p:cNvPr id="4" name="Rectangle 3"/>
          <p:cNvSpPr/>
          <p:nvPr/>
        </p:nvSpPr>
        <p:spPr>
          <a:xfrm>
            <a:off x="2467962" y="386606"/>
            <a:ext cx="4208075" cy="523220"/>
          </a:xfrm>
          <a:prstGeom prst="rect">
            <a:avLst/>
          </a:prstGeom>
        </p:spPr>
        <p:txBody>
          <a:bodyPr wrap="none">
            <a:spAutoFit/>
          </a:bodyPr>
          <a:lstStyle/>
          <a:p>
            <a:r>
              <a:rPr lang="en-US" sz="2800" b="1" dirty="0"/>
              <a:t>Knowledge Check - Answer</a:t>
            </a:r>
          </a:p>
        </p:txBody>
      </p:sp>
      <p:sp>
        <p:nvSpPr>
          <p:cNvPr id="8" name="TextBox 7">
            <a:extLst>
              <a:ext uri="{FF2B5EF4-FFF2-40B4-BE49-F238E27FC236}">
                <a16:creationId xmlns:a16="http://schemas.microsoft.com/office/drawing/2014/main" id="{13FC2BF3-48C3-4415-8874-7E81BDCF13A3}"/>
              </a:ext>
            </a:extLst>
          </p:cNvPr>
          <p:cNvSpPr txBox="1"/>
          <p:nvPr/>
        </p:nvSpPr>
        <p:spPr>
          <a:xfrm>
            <a:off x="682627" y="1013023"/>
            <a:ext cx="8006734" cy="2677656"/>
          </a:xfrm>
          <a:prstGeom prst="rect">
            <a:avLst/>
          </a:prstGeom>
          <a:noFill/>
        </p:spPr>
        <p:txBody>
          <a:bodyPr wrap="square" rtlCol="0">
            <a:spAutoFit/>
          </a:bodyPr>
          <a:lstStyle/>
          <a:p>
            <a:r>
              <a:rPr lang="en-US" sz="2400" b="1" dirty="0">
                <a:solidFill>
                  <a:srgbClr val="FF0000"/>
                </a:solidFill>
              </a:rPr>
              <a:t>No.  </a:t>
            </a:r>
            <a:r>
              <a:rPr lang="en-US" sz="2400" dirty="0"/>
              <a:t>Image 1 is presented correctly if it is being viewed in an environment in which the hyperlinks are active.  Image 2 is not presented correctly because the hyperlinks are not active.  In this case, the attribution information should be specifically included with the image.  </a:t>
            </a:r>
            <a:r>
              <a:rPr lang="en-US" sz="2400" dirty="0">
                <a:solidFill>
                  <a:srgbClr val="0070C0"/>
                </a:solidFill>
              </a:rPr>
              <a:t>Do we need to think about how images are reproduced when including the Creative Commons information?</a:t>
            </a:r>
          </a:p>
        </p:txBody>
      </p:sp>
      <p:grpSp>
        <p:nvGrpSpPr>
          <p:cNvPr id="9" name="Group 8">
            <a:extLst>
              <a:ext uri="{FF2B5EF4-FFF2-40B4-BE49-F238E27FC236}">
                <a16:creationId xmlns:a16="http://schemas.microsoft.com/office/drawing/2014/main" id="{A78B8D56-BAE8-4FF4-9A32-DD161652D65B}"/>
              </a:ext>
            </a:extLst>
          </p:cNvPr>
          <p:cNvGrpSpPr/>
          <p:nvPr/>
        </p:nvGrpSpPr>
        <p:grpSpPr>
          <a:xfrm>
            <a:off x="1170890" y="4202053"/>
            <a:ext cx="2594143" cy="2159668"/>
            <a:chOff x="1384300" y="254000"/>
            <a:chExt cx="6375400" cy="6580832"/>
          </a:xfrm>
        </p:grpSpPr>
        <p:pic>
          <p:nvPicPr>
            <p:cNvPr id="10" name="Picture 9">
              <a:extLst>
                <a:ext uri="{FF2B5EF4-FFF2-40B4-BE49-F238E27FC236}">
                  <a16:creationId xmlns:a16="http://schemas.microsoft.com/office/drawing/2014/main" id="{D25DBB32-F17A-4892-B433-1B2AC4C1BBA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84300" y="254000"/>
              <a:ext cx="6375400" cy="6350000"/>
            </a:xfrm>
            <a:prstGeom prst="rect">
              <a:avLst/>
            </a:prstGeom>
          </p:spPr>
        </p:pic>
        <p:sp>
          <p:nvSpPr>
            <p:cNvPr id="11" name="TextBox 10">
              <a:extLst>
                <a:ext uri="{FF2B5EF4-FFF2-40B4-BE49-F238E27FC236}">
                  <a16:creationId xmlns:a16="http://schemas.microsoft.com/office/drawing/2014/main" id="{FDB4FE5F-4159-417D-8C07-3E4EBC11BE22}"/>
                </a:ext>
              </a:extLst>
            </p:cNvPr>
            <p:cNvSpPr txBox="1"/>
            <p:nvPr/>
          </p:nvSpPr>
          <p:spPr>
            <a:xfrm>
              <a:off x="1384300" y="6604000"/>
              <a:ext cx="6375400" cy="230832"/>
            </a:xfrm>
            <a:prstGeom prst="rect">
              <a:avLst/>
            </a:prstGeom>
            <a:noFill/>
          </p:spPr>
          <p:txBody>
            <a:bodyPr wrap="square" rtlCol="0">
              <a:spAutoFit/>
            </a:bodyPr>
            <a:lstStyle/>
            <a:p>
              <a:r>
                <a:rPr lang="en-US" sz="900" dirty="0">
                  <a:hlinkClick r:id="rId4" tooltip="https://www.tonybates.ca/2011/10/03/jisc-report-on-open-educational-resources/"/>
                </a:rPr>
                <a:t>This Photo</a:t>
              </a:r>
              <a:r>
                <a:rPr lang="en-US" sz="900" dirty="0"/>
                <a:t> by Unknown Author is licensed under </a:t>
              </a:r>
              <a:r>
                <a:rPr lang="en-US" sz="900" dirty="0">
                  <a:hlinkClick r:id="rId5" tooltip="https://creativecommons.org/licenses/by-nc-sa/4.0/"/>
                </a:rPr>
                <a:t>CC BY-NC-SA</a:t>
              </a:r>
              <a:endParaRPr lang="en-US" sz="900" dirty="0"/>
            </a:p>
          </p:txBody>
        </p:sp>
      </p:grpSp>
      <p:pic>
        <p:nvPicPr>
          <p:cNvPr id="12" name="Picture 11">
            <a:extLst>
              <a:ext uri="{FF2B5EF4-FFF2-40B4-BE49-F238E27FC236}">
                <a16:creationId xmlns:a16="http://schemas.microsoft.com/office/drawing/2014/main" id="{7D16400F-BDCF-4A38-BC79-0CB1F2DC60C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378969" y="4202053"/>
            <a:ext cx="2596593" cy="1466941"/>
          </a:xfrm>
          <a:prstGeom prst="rect">
            <a:avLst/>
          </a:prstGeom>
        </p:spPr>
      </p:pic>
      <p:sp>
        <p:nvSpPr>
          <p:cNvPr id="13" name="TextBox 12">
            <a:extLst>
              <a:ext uri="{FF2B5EF4-FFF2-40B4-BE49-F238E27FC236}">
                <a16:creationId xmlns:a16="http://schemas.microsoft.com/office/drawing/2014/main" id="{25E115F3-D1FA-4254-9F1A-E7350F8D52E5}"/>
              </a:ext>
            </a:extLst>
          </p:cNvPr>
          <p:cNvSpPr txBox="1"/>
          <p:nvPr/>
        </p:nvSpPr>
        <p:spPr>
          <a:xfrm>
            <a:off x="5317027" y="6125519"/>
            <a:ext cx="3534528" cy="230832"/>
          </a:xfrm>
          <a:prstGeom prst="rect">
            <a:avLst/>
          </a:prstGeom>
          <a:noFill/>
        </p:spPr>
        <p:txBody>
          <a:bodyPr wrap="square" rtlCol="0">
            <a:spAutoFit/>
          </a:bodyPr>
          <a:lstStyle/>
          <a:p>
            <a:r>
              <a:rPr lang="en-US" sz="900" dirty="0"/>
              <a:t>This Photo by Unknown Author is licensed under CC BY-NC</a:t>
            </a:r>
          </a:p>
        </p:txBody>
      </p:sp>
      <p:sp>
        <p:nvSpPr>
          <p:cNvPr id="14" name="TextBox 13">
            <a:extLst>
              <a:ext uri="{FF2B5EF4-FFF2-40B4-BE49-F238E27FC236}">
                <a16:creationId xmlns:a16="http://schemas.microsoft.com/office/drawing/2014/main" id="{068E4E0D-7D2C-4783-8D96-EE01D56F45E6}"/>
              </a:ext>
            </a:extLst>
          </p:cNvPr>
          <p:cNvSpPr txBox="1"/>
          <p:nvPr/>
        </p:nvSpPr>
        <p:spPr>
          <a:xfrm>
            <a:off x="2142836" y="3485836"/>
            <a:ext cx="793750" cy="769441"/>
          </a:xfrm>
          <a:prstGeom prst="rect">
            <a:avLst/>
          </a:prstGeom>
          <a:noFill/>
        </p:spPr>
        <p:txBody>
          <a:bodyPr wrap="square" rtlCol="0">
            <a:spAutoFit/>
          </a:bodyPr>
          <a:lstStyle/>
          <a:p>
            <a:pPr algn="ctr"/>
            <a:r>
              <a:rPr lang="en-US" sz="4400" b="1" dirty="0"/>
              <a:t>1</a:t>
            </a:r>
          </a:p>
        </p:txBody>
      </p:sp>
      <p:sp>
        <p:nvSpPr>
          <p:cNvPr id="15" name="TextBox 14">
            <a:extLst>
              <a:ext uri="{FF2B5EF4-FFF2-40B4-BE49-F238E27FC236}">
                <a16:creationId xmlns:a16="http://schemas.microsoft.com/office/drawing/2014/main" id="{418DE8DD-4C30-45A7-88B1-29B678A30CA3}"/>
              </a:ext>
            </a:extLst>
          </p:cNvPr>
          <p:cNvSpPr txBox="1"/>
          <p:nvPr/>
        </p:nvSpPr>
        <p:spPr>
          <a:xfrm>
            <a:off x="6207416" y="3485835"/>
            <a:ext cx="793750" cy="769441"/>
          </a:xfrm>
          <a:prstGeom prst="rect">
            <a:avLst/>
          </a:prstGeom>
          <a:noFill/>
        </p:spPr>
        <p:txBody>
          <a:bodyPr wrap="square" rtlCol="0">
            <a:spAutoFit/>
          </a:bodyPr>
          <a:lstStyle/>
          <a:p>
            <a:pPr algn="ctr"/>
            <a:r>
              <a:rPr lang="en-US" sz="4400" b="1" dirty="0"/>
              <a:t>2</a:t>
            </a:r>
          </a:p>
        </p:txBody>
      </p:sp>
    </p:spTree>
    <p:extLst>
      <p:ext uri="{BB962C8B-B14F-4D97-AF65-F5344CB8AC3E}">
        <p14:creationId xmlns:p14="http://schemas.microsoft.com/office/powerpoint/2010/main" val="1959975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SmithLJ 2022_Transforming the Teaching &amp; Learning Environment</a:t>
            </a:r>
            <a:endParaRPr lang="en-US" dirty="0"/>
          </a:p>
        </p:txBody>
      </p:sp>
      <p:sp>
        <p:nvSpPr>
          <p:cNvPr id="3" name="Slide Number Placeholder 2"/>
          <p:cNvSpPr>
            <a:spLocks noGrp="1"/>
          </p:cNvSpPr>
          <p:nvPr>
            <p:ph type="sldNum" sz="quarter" idx="12"/>
          </p:nvPr>
        </p:nvSpPr>
        <p:spPr/>
        <p:txBody>
          <a:bodyPr/>
          <a:lstStyle/>
          <a:p>
            <a:fld id="{AFC19E0A-6CEF-41C7-AFBF-91B7FC6E64DA}" type="slidenum">
              <a:rPr lang="en-US" smtClean="0"/>
              <a:t>13</a:t>
            </a:fld>
            <a:endParaRPr lang="en-US"/>
          </a:p>
        </p:txBody>
      </p:sp>
      <p:sp>
        <p:nvSpPr>
          <p:cNvPr id="4" name="Rectangle 3"/>
          <p:cNvSpPr/>
          <p:nvPr/>
        </p:nvSpPr>
        <p:spPr>
          <a:xfrm>
            <a:off x="1858675" y="364676"/>
            <a:ext cx="5902321" cy="523220"/>
          </a:xfrm>
          <a:prstGeom prst="rect">
            <a:avLst/>
          </a:prstGeom>
        </p:spPr>
        <p:txBody>
          <a:bodyPr wrap="none">
            <a:spAutoFit/>
          </a:bodyPr>
          <a:lstStyle/>
          <a:p>
            <a:r>
              <a:rPr lang="en-US" sz="2800" b="1" dirty="0"/>
              <a:t>Knowledge Check – Answer Continued</a:t>
            </a:r>
          </a:p>
        </p:txBody>
      </p:sp>
      <p:pic>
        <p:nvPicPr>
          <p:cNvPr id="6" name="Picture 5">
            <a:extLst>
              <a:ext uri="{FF2B5EF4-FFF2-40B4-BE49-F238E27FC236}">
                <a16:creationId xmlns:a16="http://schemas.microsoft.com/office/drawing/2014/main" id="{CD4C42EB-5AA9-4536-9E8B-B4FA5E3D2444}"/>
              </a:ext>
            </a:extLst>
          </p:cNvPr>
          <p:cNvPicPr>
            <a:picLocks noChangeAspect="1"/>
          </p:cNvPicPr>
          <p:nvPr/>
        </p:nvPicPr>
        <p:blipFill>
          <a:blip r:embed="rId3"/>
          <a:stretch>
            <a:fillRect/>
          </a:stretch>
        </p:blipFill>
        <p:spPr>
          <a:xfrm>
            <a:off x="295025" y="2090498"/>
            <a:ext cx="3760884" cy="2913772"/>
          </a:xfrm>
          <a:prstGeom prst="rect">
            <a:avLst/>
          </a:prstGeom>
        </p:spPr>
      </p:pic>
      <p:sp>
        <p:nvSpPr>
          <p:cNvPr id="17" name="TextBox 16">
            <a:extLst>
              <a:ext uri="{FF2B5EF4-FFF2-40B4-BE49-F238E27FC236}">
                <a16:creationId xmlns:a16="http://schemas.microsoft.com/office/drawing/2014/main" id="{3C34DC24-862A-4805-A021-1E8A60FE4C59}"/>
              </a:ext>
            </a:extLst>
          </p:cNvPr>
          <p:cNvSpPr txBox="1"/>
          <p:nvPr/>
        </p:nvSpPr>
        <p:spPr>
          <a:xfrm>
            <a:off x="1639454" y="849868"/>
            <a:ext cx="6340764" cy="369332"/>
          </a:xfrm>
          <a:prstGeom prst="rect">
            <a:avLst/>
          </a:prstGeom>
          <a:noFill/>
        </p:spPr>
        <p:txBody>
          <a:bodyPr wrap="square">
            <a:spAutoFit/>
          </a:bodyPr>
          <a:lstStyle/>
          <a:p>
            <a:r>
              <a:rPr lang="en-US" sz="1800" dirty="0">
                <a:hlinkClick r:id="rId4" tooltip="https://www.tonybates.ca/2011/10/03/jisc-report-on-open-educational-resources/"/>
              </a:rPr>
              <a:t>This Photo</a:t>
            </a:r>
            <a:r>
              <a:rPr lang="en-US" sz="1800" dirty="0"/>
              <a:t> by Unknown Author is licensed under </a:t>
            </a:r>
            <a:r>
              <a:rPr lang="en-US" sz="1800" dirty="0">
                <a:hlinkClick r:id="rId5" tooltip="https://creativecommons.org/licenses/by-nc-sa/4.0/"/>
              </a:rPr>
              <a:t>CC BY-NC-SA</a:t>
            </a:r>
            <a:endParaRPr lang="en-US" sz="1800" dirty="0"/>
          </a:p>
        </p:txBody>
      </p:sp>
      <p:pic>
        <p:nvPicPr>
          <p:cNvPr id="19" name="Picture 18">
            <a:extLst>
              <a:ext uri="{FF2B5EF4-FFF2-40B4-BE49-F238E27FC236}">
                <a16:creationId xmlns:a16="http://schemas.microsoft.com/office/drawing/2014/main" id="{8A10D044-40CC-444F-BF1B-2DF8D4C00AB4}"/>
              </a:ext>
            </a:extLst>
          </p:cNvPr>
          <p:cNvPicPr>
            <a:picLocks noChangeAspect="1"/>
          </p:cNvPicPr>
          <p:nvPr/>
        </p:nvPicPr>
        <p:blipFill>
          <a:blip r:embed="rId6"/>
          <a:stretch>
            <a:fillRect/>
          </a:stretch>
        </p:blipFill>
        <p:spPr>
          <a:xfrm>
            <a:off x="3724025" y="3923363"/>
            <a:ext cx="5124950" cy="2432988"/>
          </a:xfrm>
          <a:prstGeom prst="rect">
            <a:avLst/>
          </a:prstGeom>
        </p:spPr>
      </p:pic>
      <p:sp>
        <p:nvSpPr>
          <p:cNvPr id="22" name="Arrow: Down 21">
            <a:extLst>
              <a:ext uri="{FF2B5EF4-FFF2-40B4-BE49-F238E27FC236}">
                <a16:creationId xmlns:a16="http://schemas.microsoft.com/office/drawing/2014/main" id="{42405EDC-3540-484F-9920-6B3762EE3166}"/>
              </a:ext>
            </a:extLst>
          </p:cNvPr>
          <p:cNvSpPr/>
          <p:nvPr/>
        </p:nvSpPr>
        <p:spPr>
          <a:xfrm>
            <a:off x="2124364" y="1302327"/>
            <a:ext cx="343598" cy="655782"/>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2BB64286-C3A8-4590-8017-EE9F42DC5055}"/>
              </a:ext>
            </a:extLst>
          </p:cNvPr>
          <p:cNvSpPr/>
          <p:nvPr/>
        </p:nvSpPr>
        <p:spPr>
          <a:xfrm>
            <a:off x="6599382" y="1302326"/>
            <a:ext cx="343598" cy="2255911"/>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236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SmithLJ 2022_Transforming the Teaching &amp; Learning Environment</a:t>
            </a:r>
            <a:endParaRPr lang="en-US" dirty="0"/>
          </a:p>
        </p:txBody>
      </p:sp>
      <p:sp>
        <p:nvSpPr>
          <p:cNvPr id="3" name="Slide Number Placeholder 2"/>
          <p:cNvSpPr>
            <a:spLocks noGrp="1"/>
          </p:cNvSpPr>
          <p:nvPr>
            <p:ph type="sldNum" sz="quarter" idx="12"/>
          </p:nvPr>
        </p:nvSpPr>
        <p:spPr/>
        <p:txBody>
          <a:bodyPr/>
          <a:lstStyle/>
          <a:p>
            <a:fld id="{AFC19E0A-6CEF-41C7-AFBF-91B7FC6E64DA}" type="slidenum">
              <a:rPr lang="en-US" smtClean="0"/>
              <a:t>14</a:t>
            </a:fld>
            <a:endParaRPr lang="en-US"/>
          </a:p>
        </p:txBody>
      </p:sp>
      <p:sp>
        <p:nvSpPr>
          <p:cNvPr id="4" name="Rectangle 3"/>
          <p:cNvSpPr/>
          <p:nvPr/>
        </p:nvSpPr>
        <p:spPr>
          <a:xfrm>
            <a:off x="3150303" y="312715"/>
            <a:ext cx="2808398" cy="523220"/>
          </a:xfrm>
          <a:prstGeom prst="rect">
            <a:avLst/>
          </a:prstGeom>
        </p:spPr>
        <p:txBody>
          <a:bodyPr wrap="none">
            <a:spAutoFit/>
          </a:bodyPr>
          <a:lstStyle/>
          <a:p>
            <a:r>
              <a:rPr lang="en-US" sz="2800" b="1" dirty="0"/>
              <a:t>Knowledge Check</a:t>
            </a:r>
          </a:p>
        </p:txBody>
      </p:sp>
      <p:sp>
        <p:nvSpPr>
          <p:cNvPr id="7" name="TextBox 6">
            <a:extLst>
              <a:ext uri="{FF2B5EF4-FFF2-40B4-BE49-F238E27FC236}">
                <a16:creationId xmlns:a16="http://schemas.microsoft.com/office/drawing/2014/main" id="{3A1957F4-6553-4511-8C65-BA41A95C58AA}"/>
              </a:ext>
            </a:extLst>
          </p:cNvPr>
          <p:cNvSpPr txBox="1"/>
          <p:nvPr/>
        </p:nvSpPr>
        <p:spPr>
          <a:xfrm>
            <a:off x="655495" y="1016927"/>
            <a:ext cx="8045737" cy="830997"/>
          </a:xfrm>
          <a:prstGeom prst="rect">
            <a:avLst/>
          </a:prstGeom>
          <a:noFill/>
        </p:spPr>
        <p:txBody>
          <a:bodyPr wrap="square" rtlCol="0">
            <a:spAutoFit/>
          </a:bodyPr>
          <a:lstStyle/>
          <a:p>
            <a:r>
              <a:rPr lang="en-US" sz="2400" b="1" dirty="0">
                <a:solidFill>
                  <a:srgbClr val="FF0000"/>
                </a:solidFill>
              </a:rPr>
              <a:t>True or false</a:t>
            </a:r>
            <a:r>
              <a:rPr lang="en-US" sz="2400" dirty="0"/>
              <a:t>:  You may use a copyrighted item if it is for educational purposes under “Fair Use.”</a:t>
            </a:r>
          </a:p>
        </p:txBody>
      </p:sp>
      <p:pic>
        <p:nvPicPr>
          <p:cNvPr id="6" name="Picture 5">
            <a:extLst>
              <a:ext uri="{FF2B5EF4-FFF2-40B4-BE49-F238E27FC236}">
                <a16:creationId xmlns:a16="http://schemas.microsoft.com/office/drawing/2014/main" id="{154FFADF-E2F8-4E5C-B91C-7378DF06EB0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72146" y="2531320"/>
            <a:ext cx="4756727" cy="3167187"/>
          </a:xfrm>
          <a:prstGeom prst="rect">
            <a:avLst/>
          </a:prstGeom>
        </p:spPr>
      </p:pic>
      <p:sp>
        <p:nvSpPr>
          <p:cNvPr id="8" name="TextBox 7">
            <a:extLst>
              <a:ext uri="{FF2B5EF4-FFF2-40B4-BE49-F238E27FC236}">
                <a16:creationId xmlns:a16="http://schemas.microsoft.com/office/drawing/2014/main" id="{83C663E7-1BCE-4ED1-A284-7E73A78747C2}"/>
              </a:ext>
            </a:extLst>
          </p:cNvPr>
          <p:cNvSpPr txBox="1"/>
          <p:nvPr/>
        </p:nvSpPr>
        <p:spPr>
          <a:xfrm>
            <a:off x="2272146" y="5841150"/>
            <a:ext cx="4756727" cy="230832"/>
          </a:xfrm>
          <a:prstGeom prst="rect">
            <a:avLst/>
          </a:prstGeom>
          <a:noFill/>
        </p:spPr>
        <p:txBody>
          <a:bodyPr wrap="square" rtlCol="0">
            <a:spAutoFit/>
          </a:bodyPr>
          <a:lstStyle/>
          <a:p>
            <a:r>
              <a:rPr lang="en-US" sz="900">
                <a:hlinkClick r:id="rId4" tooltip="https://www.picpedia.org/highway-signs/d/doctrine-of-fair-use.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4069878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SmithLJ 2022_Transforming the Teaching &amp; Learning Environment</a:t>
            </a:r>
            <a:endParaRPr lang="en-US" dirty="0"/>
          </a:p>
        </p:txBody>
      </p:sp>
      <p:sp>
        <p:nvSpPr>
          <p:cNvPr id="3" name="Slide Number Placeholder 2"/>
          <p:cNvSpPr>
            <a:spLocks noGrp="1"/>
          </p:cNvSpPr>
          <p:nvPr>
            <p:ph type="sldNum" sz="quarter" idx="12"/>
          </p:nvPr>
        </p:nvSpPr>
        <p:spPr/>
        <p:txBody>
          <a:bodyPr/>
          <a:lstStyle/>
          <a:p>
            <a:fld id="{AFC19E0A-6CEF-41C7-AFBF-91B7FC6E64DA}" type="slidenum">
              <a:rPr lang="en-US" smtClean="0"/>
              <a:t>15</a:t>
            </a:fld>
            <a:endParaRPr lang="en-US"/>
          </a:p>
        </p:txBody>
      </p:sp>
      <p:sp>
        <p:nvSpPr>
          <p:cNvPr id="4" name="Rectangle 3"/>
          <p:cNvSpPr/>
          <p:nvPr/>
        </p:nvSpPr>
        <p:spPr>
          <a:xfrm>
            <a:off x="2467962" y="386606"/>
            <a:ext cx="4208075" cy="523220"/>
          </a:xfrm>
          <a:prstGeom prst="rect">
            <a:avLst/>
          </a:prstGeom>
        </p:spPr>
        <p:txBody>
          <a:bodyPr wrap="none">
            <a:spAutoFit/>
          </a:bodyPr>
          <a:lstStyle/>
          <a:p>
            <a:r>
              <a:rPr lang="en-US" sz="2800" b="1" dirty="0"/>
              <a:t>Knowledge Check - Answer</a:t>
            </a:r>
          </a:p>
        </p:txBody>
      </p:sp>
      <p:sp>
        <p:nvSpPr>
          <p:cNvPr id="8" name="TextBox 7">
            <a:extLst>
              <a:ext uri="{FF2B5EF4-FFF2-40B4-BE49-F238E27FC236}">
                <a16:creationId xmlns:a16="http://schemas.microsoft.com/office/drawing/2014/main" id="{13FC2BF3-48C3-4415-8874-7E81BDCF13A3}"/>
              </a:ext>
            </a:extLst>
          </p:cNvPr>
          <p:cNvSpPr txBox="1"/>
          <p:nvPr/>
        </p:nvSpPr>
        <p:spPr>
          <a:xfrm>
            <a:off x="574963" y="863100"/>
            <a:ext cx="8184282" cy="1015663"/>
          </a:xfrm>
          <a:prstGeom prst="rect">
            <a:avLst/>
          </a:prstGeom>
          <a:noFill/>
        </p:spPr>
        <p:txBody>
          <a:bodyPr wrap="square" rtlCol="0">
            <a:spAutoFit/>
          </a:bodyPr>
          <a:lstStyle/>
          <a:p>
            <a:r>
              <a:rPr lang="en-US" sz="2000" b="1" dirty="0">
                <a:solidFill>
                  <a:srgbClr val="FF0000"/>
                </a:solidFill>
              </a:rPr>
              <a:t>The definition of “Fair Use” is based on a set of considerations rather than a specific rule.  </a:t>
            </a:r>
            <a:r>
              <a:rPr lang="en-US" sz="2000" dirty="0">
                <a:solidFill>
                  <a:srgbClr val="0070C0"/>
                </a:solidFill>
              </a:rPr>
              <a:t>Which of the following might take precedence today for online learning?</a:t>
            </a:r>
          </a:p>
        </p:txBody>
      </p:sp>
      <p:sp>
        <p:nvSpPr>
          <p:cNvPr id="7" name="TextBox 6">
            <a:extLst>
              <a:ext uri="{FF2B5EF4-FFF2-40B4-BE49-F238E27FC236}">
                <a16:creationId xmlns:a16="http://schemas.microsoft.com/office/drawing/2014/main" id="{F6D1E8BC-B489-44F5-912C-492F2EC72291}"/>
              </a:ext>
            </a:extLst>
          </p:cNvPr>
          <p:cNvSpPr txBox="1"/>
          <p:nvPr/>
        </p:nvSpPr>
        <p:spPr>
          <a:xfrm>
            <a:off x="574963" y="1905363"/>
            <a:ext cx="8238259" cy="4524315"/>
          </a:xfrm>
          <a:prstGeom prst="rect">
            <a:avLst/>
          </a:prstGeom>
          <a:noFill/>
        </p:spPr>
        <p:txBody>
          <a:bodyPr wrap="square">
            <a:spAutoFit/>
          </a:bodyPr>
          <a:lstStyle/>
          <a:p>
            <a:pPr algn="l"/>
            <a:r>
              <a:rPr lang="en-US" b="1" i="0" dirty="0">
                <a:solidFill>
                  <a:srgbClr val="666666"/>
                </a:solidFill>
                <a:effectLst/>
              </a:rPr>
              <a:t>107. Limitations on exclusive rights: Fair use</a:t>
            </a:r>
            <a:r>
              <a:rPr lang="en-US" b="1" i="0" u="none" strike="noStrike" baseline="30000" dirty="0">
                <a:solidFill>
                  <a:srgbClr val="456D99"/>
                </a:solidFill>
                <a:effectLst/>
                <a:hlinkClick r:id="rId3"/>
              </a:rPr>
              <a:t>41</a:t>
            </a:r>
            <a:endParaRPr lang="en-US" b="1" i="0" dirty="0">
              <a:solidFill>
                <a:srgbClr val="666666"/>
              </a:solidFill>
              <a:effectLst/>
            </a:endParaRPr>
          </a:p>
          <a:p>
            <a:pPr algn="l"/>
            <a:r>
              <a:rPr lang="en-US" b="0" i="0" dirty="0">
                <a:solidFill>
                  <a:srgbClr val="000000"/>
                </a:solidFill>
                <a:effectLst/>
              </a:rPr>
              <a:t>Notwithstanding the provisions of sections </a:t>
            </a:r>
            <a:r>
              <a:rPr lang="en-US" b="0" i="0" u="none" strike="noStrike" dirty="0">
                <a:solidFill>
                  <a:srgbClr val="456D99"/>
                </a:solidFill>
                <a:effectLst/>
                <a:hlinkClick r:id="rId4"/>
              </a:rPr>
              <a:t>106</a:t>
            </a:r>
            <a:r>
              <a:rPr lang="en-US" b="0" i="0" dirty="0">
                <a:solidFill>
                  <a:srgbClr val="000000"/>
                </a:solidFill>
                <a:effectLst/>
              </a:rPr>
              <a:t> and </a:t>
            </a:r>
            <a:r>
              <a:rPr lang="en-US" b="0" i="0" u="none" strike="noStrike" dirty="0">
                <a:solidFill>
                  <a:srgbClr val="456D99"/>
                </a:solidFill>
                <a:effectLst/>
                <a:hlinkClick r:id="rId5"/>
              </a:rPr>
              <a:t>106A</a:t>
            </a:r>
            <a:r>
              <a:rPr lang="en-US" b="0" i="0" dirty="0">
                <a:solidFill>
                  <a:srgbClr val="000000"/>
                </a:solidFill>
                <a:effectLst/>
              </a:rPr>
              <a:t>, the fair use of a copyrighted work, including such use by reproduction in copies or phonorecords or by any other means specified by that section, for purposes such as criticism, comment, news reporting, teaching (including multiple copies for classroom use), scholarship, or research, is not an infringement of copyright. In determining whether the use made of a work in any particular case is a fair use the factors to be considered shall include—</a:t>
            </a:r>
          </a:p>
          <a:p>
            <a:pPr algn="l"/>
            <a:r>
              <a:rPr lang="en-US" b="0" i="0" dirty="0">
                <a:solidFill>
                  <a:srgbClr val="000000"/>
                </a:solidFill>
                <a:effectLst/>
              </a:rPr>
              <a:t>(1) the purpose and character of the use, including whether such use is of a commercial nature or is for nonprofit educational purposes;</a:t>
            </a:r>
          </a:p>
          <a:p>
            <a:pPr algn="l"/>
            <a:r>
              <a:rPr lang="en-US" b="0" i="0" dirty="0">
                <a:solidFill>
                  <a:srgbClr val="000000"/>
                </a:solidFill>
                <a:effectLst/>
              </a:rPr>
              <a:t>(2) the nature of the copyrighted work;</a:t>
            </a:r>
          </a:p>
          <a:p>
            <a:pPr algn="l"/>
            <a:r>
              <a:rPr lang="en-US" b="0" i="0" dirty="0">
                <a:solidFill>
                  <a:srgbClr val="000000"/>
                </a:solidFill>
                <a:effectLst/>
              </a:rPr>
              <a:t>(3) the amount and substantiality of the portion used in relation to the copyrighted work as a whole; and</a:t>
            </a:r>
          </a:p>
          <a:p>
            <a:pPr algn="l"/>
            <a:r>
              <a:rPr lang="en-US" b="0" i="0" dirty="0">
                <a:solidFill>
                  <a:srgbClr val="000000"/>
                </a:solidFill>
                <a:effectLst/>
              </a:rPr>
              <a:t>(4) the effect of the use upon the potential market for or value of the copyrighted work.</a:t>
            </a:r>
          </a:p>
          <a:p>
            <a:pPr algn="l"/>
            <a:r>
              <a:rPr lang="en-US" b="0" i="0" dirty="0">
                <a:solidFill>
                  <a:srgbClr val="000000"/>
                </a:solidFill>
                <a:effectLst/>
              </a:rPr>
              <a:t>The fact that a work is unpublished shall not itself bar a finding of fair use if such finding is made upon consideration of all the above factors.</a:t>
            </a:r>
          </a:p>
        </p:txBody>
      </p:sp>
    </p:spTree>
    <p:extLst>
      <p:ext uri="{BB962C8B-B14F-4D97-AF65-F5344CB8AC3E}">
        <p14:creationId xmlns:p14="http://schemas.microsoft.com/office/powerpoint/2010/main" val="2509712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SmithLJ 2022_Transforming the Teaching &amp; Learning Environment</a:t>
            </a:r>
            <a:endParaRPr lang="en-US" dirty="0"/>
          </a:p>
        </p:txBody>
      </p:sp>
      <p:sp>
        <p:nvSpPr>
          <p:cNvPr id="3" name="Slide Number Placeholder 2"/>
          <p:cNvSpPr>
            <a:spLocks noGrp="1"/>
          </p:cNvSpPr>
          <p:nvPr>
            <p:ph type="sldNum" sz="quarter" idx="12"/>
          </p:nvPr>
        </p:nvSpPr>
        <p:spPr/>
        <p:txBody>
          <a:bodyPr/>
          <a:lstStyle/>
          <a:p>
            <a:fld id="{AFC19E0A-6CEF-41C7-AFBF-91B7FC6E64DA}" type="slidenum">
              <a:rPr lang="en-US" smtClean="0"/>
              <a:t>16</a:t>
            </a:fld>
            <a:endParaRPr lang="en-US"/>
          </a:p>
        </p:txBody>
      </p:sp>
      <p:sp>
        <p:nvSpPr>
          <p:cNvPr id="8" name="TextBox 7">
            <a:extLst>
              <a:ext uri="{FF2B5EF4-FFF2-40B4-BE49-F238E27FC236}">
                <a16:creationId xmlns:a16="http://schemas.microsoft.com/office/drawing/2014/main" id="{13FC2BF3-48C3-4415-8874-7E81BDCF13A3}"/>
              </a:ext>
            </a:extLst>
          </p:cNvPr>
          <p:cNvSpPr txBox="1"/>
          <p:nvPr/>
        </p:nvSpPr>
        <p:spPr>
          <a:xfrm>
            <a:off x="682627" y="1013023"/>
            <a:ext cx="8006734" cy="830997"/>
          </a:xfrm>
          <a:prstGeom prst="rect">
            <a:avLst/>
          </a:prstGeom>
          <a:noFill/>
        </p:spPr>
        <p:txBody>
          <a:bodyPr wrap="square" rtlCol="0">
            <a:spAutoFit/>
          </a:bodyPr>
          <a:lstStyle/>
          <a:p>
            <a:r>
              <a:rPr lang="en-US" sz="2400" b="1" dirty="0">
                <a:solidFill>
                  <a:srgbClr val="FF0000"/>
                </a:solidFill>
              </a:rPr>
              <a:t>True or False:  </a:t>
            </a:r>
            <a:r>
              <a:rPr lang="en-US" sz="2400" dirty="0"/>
              <a:t>If your university library has a digital copy of a book, you may assign it as a textbook in your online course. </a:t>
            </a:r>
            <a:endParaRPr lang="en-US" sz="2400" dirty="0">
              <a:solidFill>
                <a:srgbClr val="0070C0"/>
              </a:solidFill>
            </a:endParaRPr>
          </a:p>
        </p:txBody>
      </p:sp>
      <p:pic>
        <p:nvPicPr>
          <p:cNvPr id="10" name="Picture 9">
            <a:extLst>
              <a:ext uri="{FF2B5EF4-FFF2-40B4-BE49-F238E27FC236}">
                <a16:creationId xmlns:a16="http://schemas.microsoft.com/office/drawing/2014/main" id="{1D102CCB-DF50-4686-85CD-8EEE002FED3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05890" y="2853203"/>
            <a:ext cx="4433455" cy="2492773"/>
          </a:xfrm>
          <a:prstGeom prst="rect">
            <a:avLst/>
          </a:prstGeom>
        </p:spPr>
      </p:pic>
      <p:sp>
        <p:nvSpPr>
          <p:cNvPr id="11" name="TextBox 10">
            <a:extLst>
              <a:ext uri="{FF2B5EF4-FFF2-40B4-BE49-F238E27FC236}">
                <a16:creationId xmlns:a16="http://schemas.microsoft.com/office/drawing/2014/main" id="{F1F358C9-7E43-4531-AA82-29B505D57912}"/>
              </a:ext>
            </a:extLst>
          </p:cNvPr>
          <p:cNvSpPr txBox="1"/>
          <p:nvPr/>
        </p:nvSpPr>
        <p:spPr>
          <a:xfrm>
            <a:off x="2024495" y="5345976"/>
            <a:ext cx="4433455" cy="230832"/>
          </a:xfrm>
          <a:prstGeom prst="rect">
            <a:avLst/>
          </a:prstGeom>
          <a:noFill/>
        </p:spPr>
        <p:txBody>
          <a:bodyPr wrap="square" rtlCol="0">
            <a:spAutoFit/>
          </a:bodyPr>
          <a:lstStyle/>
          <a:p>
            <a:r>
              <a:rPr lang="en-US" sz="900" dirty="0">
                <a:hlinkClick r:id="rId4" tooltip="https://www.wired.it/gadget/computer/2018/02/12/microtech-e-book-pro/"/>
              </a:rPr>
              <a:t>This Photo</a:t>
            </a:r>
            <a:r>
              <a:rPr lang="en-US" sz="900" dirty="0"/>
              <a:t> by Unknown Author is licensed under </a:t>
            </a:r>
            <a:r>
              <a:rPr lang="en-US" sz="900" dirty="0">
                <a:hlinkClick r:id="rId5" tooltip="https://creativecommons.org/licenses/by-nc-nd/3.0/"/>
              </a:rPr>
              <a:t>CC BY-NC-ND</a:t>
            </a:r>
            <a:endParaRPr lang="en-US" sz="900" dirty="0"/>
          </a:p>
        </p:txBody>
      </p:sp>
      <p:sp>
        <p:nvSpPr>
          <p:cNvPr id="12" name="Rectangle 11">
            <a:extLst>
              <a:ext uri="{FF2B5EF4-FFF2-40B4-BE49-F238E27FC236}">
                <a16:creationId xmlns:a16="http://schemas.microsoft.com/office/drawing/2014/main" id="{22169C1C-F459-478D-83FE-F6BF61DDA7E3}"/>
              </a:ext>
            </a:extLst>
          </p:cNvPr>
          <p:cNvSpPr/>
          <p:nvPr/>
        </p:nvSpPr>
        <p:spPr>
          <a:xfrm>
            <a:off x="3150303" y="312715"/>
            <a:ext cx="2808398" cy="523220"/>
          </a:xfrm>
          <a:prstGeom prst="rect">
            <a:avLst/>
          </a:prstGeom>
        </p:spPr>
        <p:txBody>
          <a:bodyPr wrap="none">
            <a:spAutoFit/>
          </a:bodyPr>
          <a:lstStyle/>
          <a:p>
            <a:r>
              <a:rPr lang="en-US" sz="2800" b="1" dirty="0"/>
              <a:t>Knowledge Check</a:t>
            </a:r>
          </a:p>
        </p:txBody>
      </p:sp>
    </p:spTree>
    <p:extLst>
      <p:ext uri="{BB962C8B-B14F-4D97-AF65-F5344CB8AC3E}">
        <p14:creationId xmlns:p14="http://schemas.microsoft.com/office/powerpoint/2010/main" val="1833076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SmithLJ 2022_Transforming the Teaching &amp; Learning Environment</a:t>
            </a:r>
            <a:endParaRPr lang="en-US" dirty="0"/>
          </a:p>
        </p:txBody>
      </p:sp>
      <p:sp>
        <p:nvSpPr>
          <p:cNvPr id="3" name="Slide Number Placeholder 2"/>
          <p:cNvSpPr>
            <a:spLocks noGrp="1"/>
          </p:cNvSpPr>
          <p:nvPr>
            <p:ph type="sldNum" sz="quarter" idx="12"/>
          </p:nvPr>
        </p:nvSpPr>
        <p:spPr/>
        <p:txBody>
          <a:bodyPr/>
          <a:lstStyle/>
          <a:p>
            <a:fld id="{AFC19E0A-6CEF-41C7-AFBF-91B7FC6E64DA}" type="slidenum">
              <a:rPr lang="en-US" smtClean="0"/>
              <a:t>17</a:t>
            </a:fld>
            <a:endParaRPr lang="en-US"/>
          </a:p>
        </p:txBody>
      </p:sp>
      <p:sp>
        <p:nvSpPr>
          <p:cNvPr id="4" name="Rectangle 3"/>
          <p:cNvSpPr/>
          <p:nvPr/>
        </p:nvSpPr>
        <p:spPr>
          <a:xfrm>
            <a:off x="2467962" y="386606"/>
            <a:ext cx="4208075" cy="523220"/>
          </a:xfrm>
          <a:prstGeom prst="rect">
            <a:avLst/>
          </a:prstGeom>
        </p:spPr>
        <p:txBody>
          <a:bodyPr wrap="none">
            <a:spAutoFit/>
          </a:bodyPr>
          <a:lstStyle/>
          <a:p>
            <a:r>
              <a:rPr lang="en-US" sz="2800" b="1" dirty="0"/>
              <a:t>Knowledge Check - Answer</a:t>
            </a:r>
          </a:p>
        </p:txBody>
      </p:sp>
      <p:sp>
        <p:nvSpPr>
          <p:cNvPr id="8" name="TextBox 7">
            <a:extLst>
              <a:ext uri="{FF2B5EF4-FFF2-40B4-BE49-F238E27FC236}">
                <a16:creationId xmlns:a16="http://schemas.microsoft.com/office/drawing/2014/main" id="{13FC2BF3-48C3-4415-8874-7E81BDCF13A3}"/>
              </a:ext>
            </a:extLst>
          </p:cNvPr>
          <p:cNvSpPr txBox="1"/>
          <p:nvPr/>
        </p:nvSpPr>
        <p:spPr>
          <a:xfrm>
            <a:off x="682627" y="1013023"/>
            <a:ext cx="8006734" cy="2308324"/>
          </a:xfrm>
          <a:prstGeom prst="rect">
            <a:avLst/>
          </a:prstGeom>
          <a:noFill/>
        </p:spPr>
        <p:txBody>
          <a:bodyPr wrap="square" rtlCol="0">
            <a:spAutoFit/>
          </a:bodyPr>
          <a:lstStyle/>
          <a:p>
            <a:r>
              <a:rPr lang="en-US" sz="2400" b="1" dirty="0">
                <a:solidFill>
                  <a:srgbClr val="FF0000"/>
                </a:solidFill>
              </a:rPr>
              <a:t>Probably not.  </a:t>
            </a:r>
            <a:r>
              <a:rPr lang="en-US" sz="2400" dirty="0"/>
              <a:t>You must check the permissions information in any book you want to assign for reading in your course.  Digital copies are similar to printed books regarding the number of copies that are available on the digital shelf.  There may be restrictions on the number of concurrent users and how many users may access the book in a given time period.  </a:t>
            </a:r>
          </a:p>
        </p:txBody>
      </p:sp>
      <p:pic>
        <p:nvPicPr>
          <p:cNvPr id="6" name="Picture 5">
            <a:extLst>
              <a:ext uri="{FF2B5EF4-FFF2-40B4-BE49-F238E27FC236}">
                <a16:creationId xmlns:a16="http://schemas.microsoft.com/office/drawing/2014/main" id="{C52BB8CD-D65E-4AF9-AFFE-5D6BADB578D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12315" y="3419322"/>
            <a:ext cx="3385127" cy="2256751"/>
          </a:xfrm>
          <a:prstGeom prst="rect">
            <a:avLst/>
          </a:prstGeom>
        </p:spPr>
      </p:pic>
      <p:sp>
        <p:nvSpPr>
          <p:cNvPr id="7" name="TextBox 6">
            <a:extLst>
              <a:ext uri="{FF2B5EF4-FFF2-40B4-BE49-F238E27FC236}">
                <a16:creationId xmlns:a16="http://schemas.microsoft.com/office/drawing/2014/main" id="{0B6072B8-19D9-43AF-A1AE-2BBF91F17F72}"/>
              </a:ext>
            </a:extLst>
          </p:cNvPr>
          <p:cNvSpPr txBox="1"/>
          <p:nvPr/>
        </p:nvSpPr>
        <p:spPr>
          <a:xfrm>
            <a:off x="4987341" y="5676073"/>
            <a:ext cx="3702020" cy="230832"/>
          </a:xfrm>
          <a:prstGeom prst="rect">
            <a:avLst/>
          </a:prstGeom>
          <a:noFill/>
        </p:spPr>
        <p:txBody>
          <a:bodyPr wrap="square" rtlCol="0">
            <a:spAutoFit/>
          </a:bodyPr>
          <a:lstStyle/>
          <a:p>
            <a:r>
              <a:rPr lang="en-US" sz="900" dirty="0">
                <a:hlinkClick r:id="rId4" tooltip="https://en.wikipedia.org/wiki/E-book"/>
              </a:rPr>
              <a:t>This Photo</a:t>
            </a:r>
            <a:r>
              <a:rPr lang="en-US" sz="900" dirty="0"/>
              <a:t> by Unknown Author is licensed under </a:t>
            </a:r>
            <a:r>
              <a:rPr lang="en-US" sz="900" dirty="0">
                <a:hlinkClick r:id="rId5" tooltip="https://creativecommons.org/licenses/by-sa/3.0/"/>
              </a:rPr>
              <a:t>CC BY-SA</a:t>
            </a:r>
            <a:r>
              <a:rPr lang="en-US" sz="900" dirty="0"/>
              <a:t> </a:t>
            </a:r>
          </a:p>
        </p:txBody>
      </p:sp>
    </p:spTree>
    <p:extLst>
      <p:ext uri="{BB962C8B-B14F-4D97-AF65-F5344CB8AC3E}">
        <p14:creationId xmlns:p14="http://schemas.microsoft.com/office/powerpoint/2010/main" val="2629184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SmithLJ 2022_Transforming the Teaching &amp; Learning Environment</a:t>
            </a:r>
            <a:endParaRPr lang="en-US" dirty="0"/>
          </a:p>
        </p:txBody>
      </p:sp>
      <p:sp>
        <p:nvSpPr>
          <p:cNvPr id="3" name="Slide Number Placeholder 2"/>
          <p:cNvSpPr>
            <a:spLocks noGrp="1"/>
          </p:cNvSpPr>
          <p:nvPr>
            <p:ph type="sldNum" sz="quarter" idx="12"/>
          </p:nvPr>
        </p:nvSpPr>
        <p:spPr/>
        <p:txBody>
          <a:bodyPr/>
          <a:lstStyle/>
          <a:p>
            <a:fld id="{AFC19E0A-6CEF-41C7-AFBF-91B7FC6E64DA}" type="slidenum">
              <a:rPr lang="en-US" smtClean="0"/>
              <a:t>18</a:t>
            </a:fld>
            <a:endParaRPr lang="en-US"/>
          </a:p>
        </p:txBody>
      </p:sp>
      <p:sp>
        <p:nvSpPr>
          <p:cNvPr id="4" name="Rectangle 3"/>
          <p:cNvSpPr/>
          <p:nvPr/>
        </p:nvSpPr>
        <p:spPr>
          <a:xfrm>
            <a:off x="3150303" y="312715"/>
            <a:ext cx="2808398" cy="523220"/>
          </a:xfrm>
          <a:prstGeom prst="rect">
            <a:avLst/>
          </a:prstGeom>
        </p:spPr>
        <p:txBody>
          <a:bodyPr wrap="none">
            <a:spAutoFit/>
          </a:bodyPr>
          <a:lstStyle/>
          <a:p>
            <a:r>
              <a:rPr lang="en-US" sz="2800" b="1" dirty="0"/>
              <a:t>Knowledge Check</a:t>
            </a:r>
          </a:p>
        </p:txBody>
      </p:sp>
      <p:sp>
        <p:nvSpPr>
          <p:cNvPr id="7" name="TextBox 6">
            <a:extLst>
              <a:ext uri="{FF2B5EF4-FFF2-40B4-BE49-F238E27FC236}">
                <a16:creationId xmlns:a16="http://schemas.microsoft.com/office/drawing/2014/main" id="{3A1957F4-6553-4511-8C65-BA41A95C58AA}"/>
              </a:ext>
            </a:extLst>
          </p:cNvPr>
          <p:cNvSpPr txBox="1"/>
          <p:nvPr/>
        </p:nvSpPr>
        <p:spPr>
          <a:xfrm>
            <a:off x="738477" y="821490"/>
            <a:ext cx="8045737" cy="1200329"/>
          </a:xfrm>
          <a:prstGeom prst="rect">
            <a:avLst/>
          </a:prstGeom>
          <a:noFill/>
        </p:spPr>
        <p:txBody>
          <a:bodyPr wrap="square" rtlCol="0">
            <a:spAutoFit/>
          </a:bodyPr>
          <a:lstStyle/>
          <a:p>
            <a:r>
              <a:rPr lang="en-US" sz="2400" b="1" dirty="0">
                <a:solidFill>
                  <a:srgbClr val="FF0000"/>
                </a:solidFill>
              </a:rPr>
              <a:t>True or false</a:t>
            </a:r>
            <a:r>
              <a:rPr lang="en-US" sz="2400" dirty="0"/>
              <a:t>:  Free services, such as e-portfolio sites, will store my content safely and not allow it to be distributed in ways not aligned with my primary purpose for using the site.</a:t>
            </a:r>
          </a:p>
        </p:txBody>
      </p:sp>
      <p:pic>
        <p:nvPicPr>
          <p:cNvPr id="6" name="Picture 5">
            <a:extLst>
              <a:ext uri="{FF2B5EF4-FFF2-40B4-BE49-F238E27FC236}">
                <a16:creationId xmlns:a16="http://schemas.microsoft.com/office/drawing/2014/main" id="{E48D3593-5AE6-4EE2-96D5-3BA69FCCA5C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78546" y="2621012"/>
            <a:ext cx="4165600" cy="2724528"/>
          </a:xfrm>
          <a:prstGeom prst="rect">
            <a:avLst/>
          </a:prstGeom>
        </p:spPr>
      </p:pic>
      <p:sp>
        <p:nvSpPr>
          <p:cNvPr id="8" name="TextBox 7">
            <a:extLst>
              <a:ext uri="{FF2B5EF4-FFF2-40B4-BE49-F238E27FC236}">
                <a16:creationId xmlns:a16="http://schemas.microsoft.com/office/drawing/2014/main" id="{B8AF83D9-D818-49DD-9238-360BF0004699}"/>
              </a:ext>
            </a:extLst>
          </p:cNvPr>
          <p:cNvSpPr txBox="1"/>
          <p:nvPr/>
        </p:nvSpPr>
        <p:spPr>
          <a:xfrm>
            <a:off x="2678546" y="5418261"/>
            <a:ext cx="4165600" cy="230832"/>
          </a:xfrm>
          <a:prstGeom prst="rect">
            <a:avLst/>
          </a:prstGeom>
          <a:noFill/>
        </p:spPr>
        <p:txBody>
          <a:bodyPr wrap="square" rtlCol="0">
            <a:spAutoFit/>
          </a:bodyPr>
          <a:lstStyle/>
          <a:p>
            <a:r>
              <a:rPr lang="en-US" sz="900" dirty="0">
                <a:hlinkClick r:id="rId4" tooltip="https://cat.xula.edu/food/brightspace-tip-60-eportfolios/"/>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3163452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E92F2B-2C8A-4101-AFFA-AB82CCB5835E}"/>
              </a:ext>
            </a:extLst>
          </p:cNvPr>
          <p:cNvSpPr txBox="1"/>
          <p:nvPr/>
        </p:nvSpPr>
        <p:spPr>
          <a:xfrm>
            <a:off x="438182" y="1571029"/>
            <a:ext cx="8267633" cy="4670509"/>
          </a:xfrm>
          <a:prstGeom prst="rect">
            <a:avLst/>
          </a:prstGeom>
          <a:noFill/>
        </p:spPr>
        <p:txBody>
          <a:bodyPr wrap="square" rtlCol="0">
            <a:spAutoFit/>
          </a:bodyPr>
          <a:lstStyle/>
          <a:p>
            <a:pPr marL="0" marR="0" algn="l">
              <a:spcBef>
                <a:spcPts val="2300"/>
              </a:spcBef>
              <a:spcAft>
                <a:spcPts val="1100"/>
              </a:spcAft>
            </a:pPr>
            <a:r>
              <a:rPr lang="en-US" sz="1600" b="0" i="0" dirty="0">
                <a:solidFill>
                  <a:srgbClr val="363B3E"/>
                </a:solidFill>
                <a:effectLst/>
                <a:latin typeface="Calibri" panose="020F0502020204030204" pitchFamily="34" charset="0"/>
              </a:rPr>
              <a:t>7. Your rights in your Content</a:t>
            </a:r>
            <a:endParaRPr lang="en-US" sz="1600" b="0" i="0" dirty="0">
              <a:solidFill>
                <a:srgbClr val="666C70"/>
              </a:solidFill>
              <a:effectLst/>
              <a:latin typeface="Arial" panose="020B0604020202020204" pitchFamily="34" charset="0"/>
            </a:endParaRPr>
          </a:p>
          <a:p>
            <a:pPr marL="0" marR="0" algn="l">
              <a:spcBef>
                <a:spcPts val="600"/>
              </a:spcBef>
              <a:spcAft>
                <a:spcPts val="2300"/>
              </a:spcAft>
            </a:pPr>
            <a:r>
              <a:rPr lang="en-US" sz="1600" b="0" i="0" dirty="0">
                <a:solidFill>
                  <a:srgbClr val="666C70"/>
                </a:solidFill>
                <a:effectLst/>
                <a:latin typeface="Calibri" panose="020F0502020204030204" pitchFamily="34" charset="0"/>
              </a:rPr>
              <a:t>Weebly does not claim ownership of your Content (as defined below), but you give us your permission worldwide to host your Content on the Service and to perform all acts necessary to host your Content on the Service (such as making copies, reformatting, and distributing your Content). </a:t>
            </a:r>
            <a:r>
              <a:rPr lang="en-US" sz="1600" b="0" i="0" dirty="0">
                <a:solidFill>
                  <a:srgbClr val="666C70"/>
                </a:solidFill>
                <a:effectLst/>
                <a:highlight>
                  <a:srgbClr val="FFFF00"/>
                </a:highlight>
                <a:latin typeface="Calibri" panose="020F0502020204030204" pitchFamily="34" charset="0"/>
              </a:rPr>
              <a:t>In other words, you grant us and our subsidiaries affiliates, and successors a worldwide, non-exclusive, royalty-free, fully-paid, transferable, irrevocable, perpetual, and sub-licensable right to use, reproduce, modify, adapt, publish, prepare derivative works of, distribute, publicly perform, and publicly display your Content throughout the world in any media</a:t>
            </a:r>
            <a:r>
              <a:rPr lang="en-US" sz="1600" b="0" i="0" dirty="0">
                <a:solidFill>
                  <a:srgbClr val="666C70"/>
                </a:solidFill>
                <a:effectLst/>
                <a:latin typeface="Calibri" panose="020F0502020204030204" pitchFamily="34" charset="0"/>
              </a:rPr>
              <a:t>.</a:t>
            </a:r>
            <a:endParaRPr lang="en-US" sz="1600" dirty="0">
              <a:solidFill>
                <a:srgbClr val="666C70"/>
              </a:solidFill>
              <a:latin typeface="Arial" panose="020B0604020202020204" pitchFamily="34" charset="0"/>
            </a:endParaRPr>
          </a:p>
          <a:p>
            <a:pPr marL="0" marR="0" algn="l">
              <a:spcBef>
                <a:spcPts val="600"/>
              </a:spcBef>
              <a:spcAft>
                <a:spcPts val="2300"/>
              </a:spcAft>
            </a:pPr>
            <a:r>
              <a:rPr lang="en-US" sz="1600" b="0" i="0" dirty="0">
                <a:solidFill>
                  <a:srgbClr val="666C70"/>
                </a:solidFill>
                <a:effectLst/>
                <a:latin typeface="Calibri" panose="020F0502020204030204" pitchFamily="34" charset="0"/>
              </a:rPr>
              <a:t>We do not want to receive confidential or proprietary information from you through the Service or by email. Unless otherwise agreed in writing by an authorized Weebly representative, </a:t>
            </a:r>
            <a:r>
              <a:rPr lang="en-US" sz="1600" b="0" i="0" dirty="0">
                <a:solidFill>
                  <a:srgbClr val="666C70"/>
                </a:solidFill>
                <a:effectLst/>
                <a:highlight>
                  <a:srgbClr val="FFFF00"/>
                </a:highlight>
                <a:latin typeface="Calibri" panose="020F0502020204030204" pitchFamily="34" charset="0"/>
              </a:rPr>
              <a:t>any material, information or idea you transmit to us by any means may be disseminated or used by us or our affiliates without compensation or liability to you for any purpose whatsoever, including, but not limited to, developing, manufacturing and marketing products. </a:t>
            </a:r>
            <a:r>
              <a:rPr lang="en-US" sz="1600" b="0" i="0" dirty="0">
                <a:solidFill>
                  <a:srgbClr val="666C70"/>
                </a:solidFill>
                <a:effectLst/>
                <a:latin typeface="Calibri" panose="020F0502020204030204" pitchFamily="34" charset="0"/>
              </a:rPr>
              <a:t>However, this provision does not apply to Content or to personal information that is subject to our Privacy Notice.</a:t>
            </a:r>
            <a:endParaRPr lang="en-US" sz="1600" b="0" i="0" dirty="0">
              <a:solidFill>
                <a:srgbClr val="666C70"/>
              </a:solidFill>
              <a:effectLst/>
              <a:latin typeface="Arial" panose="020B0604020202020204" pitchFamily="34" charset="0"/>
            </a:endParaRPr>
          </a:p>
          <a:p>
            <a:r>
              <a:rPr lang="en-US" sz="1600" dirty="0"/>
              <a:t>https://www.weebly.com/terms-of-service</a:t>
            </a:r>
          </a:p>
        </p:txBody>
      </p:sp>
      <p:sp>
        <p:nvSpPr>
          <p:cNvPr id="2" name="Footer Placeholder 1">
            <a:extLst>
              <a:ext uri="{FF2B5EF4-FFF2-40B4-BE49-F238E27FC236}">
                <a16:creationId xmlns:a16="http://schemas.microsoft.com/office/drawing/2014/main" id="{C062B8F5-379C-4313-BEFF-04D7CF967050}"/>
              </a:ext>
            </a:extLst>
          </p:cNvPr>
          <p:cNvSpPr>
            <a:spLocks noGrp="1"/>
          </p:cNvSpPr>
          <p:nvPr>
            <p:ph type="ftr" sz="quarter" idx="11"/>
          </p:nvPr>
        </p:nvSpPr>
        <p:spPr/>
        <p:txBody>
          <a:bodyPr/>
          <a:lstStyle/>
          <a:p>
            <a:r>
              <a:rPr lang="en-US"/>
              <a:t>SmithLJ 2022_Transforming the Teaching &amp; Learning Environment</a:t>
            </a:r>
          </a:p>
        </p:txBody>
      </p:sp>
      <p:sp>
        <p:nvSpPr>
          <p:cNvPr id="3" name="Slide Number Placeholder 2">
            <a:extLst>
              <a:ext uri="{FF2B5EF4-FFF2-40B4-BE49-F238E27FC236}">
                <a16:creationId xmlns:a16="http://schemas.microsoft.com/office/drawing/2014/main" id="{EE666467-B322-4F91-A675-730EE4D15499}"/>
              </a:ext>
            </a:extLst>
          </p:cNvPr>
          <p:cNvSpPr>
            <a:spLocks noGrp="1"/>
          </p:cNvSpPr>
          <p:nvPr>
            <p:ph type="sldNum" sz="quarter" idx="12"/>
          </p:nvPr>
        </p:nvSpPr>
        <p:spPr/>
        <p:txBody>
          <a:bodyPr/>
          <a:lstStyle/>
          <a:p>
            <a:fld id="{89A5B8C5-7128-4EE2-9190-72FEEDA29623}" type="slidenum">
              <a:rPr lang="en-US" smtClean="0"/>
              <a:t>19</a:t>
            </a:fld>
            <a:endParaRPr lang="en-US"/>
          </a:p>
        </p:txBody>
      </p:sp>
      <p:sp>
        <p:nvSpPr>
          <p:cNvPr id="6" name="Rectangle 5">
            <a:extLst>
              <a:ext uri="{FF2B5EF4-FFF2-40B4-BE49-F238E27FC236}">
                <a16:creationId xmlns:a16="http://schemas.microsoft.com/office/drawing/2014/main" id="{9837DCC9-54F4-4EB4-BBEE-8DD17F0D01FF}"/>
              </a:ext>
            </a:extLst>
          </p:cNvPr>
          <p:cNvSpPr/>
          <p:nvPr/>
        </p:nvSpPr>
        <p:spPr>
          <a:xfrm>
            <a:off x="2467962" y="386606"/>
            <a:ext cx="4208075" cy="523220"/>
          </a:xfrm>
          <a:prstGeom prst="rect">
            <a:avLst/>
          </a:prstGeom>
        </p:spPr>
        <p:txBody>
          <a:bodyPr wrap="none">
            <a:spAutoFit/>
          </a:bodyPr>
          <a:lstStyle/>
          <a:p>
            <a:r>
              <a:rPr lang="en-US" sz="2800" b="1" dirty="0"/>
              <a:t>Knowledge Check - Answer</a:t>
            </a:r>
          </a:p>
        </p:txBody>
      </p:sp>
      <p:sp>
        <p:nvSpPr>
          <p:cNvPr id="7" name="TextBox 6">
            <a:extLst>
              <a:ext uri="{FF2B5EF4-FFF2-40B4-BE49-F238E27FC236}">
                <a16:creationId xmlns:a16="http://schemas.microsoft.com/office/drawing/2014/main" id="{6124D880-A8F7-4D05-B9BF-DFEA775FD2B8}"/>
              </a:ext>
            </a:extLst>
          </p:cNvPr>
          <p:cNvSpPr txBox="1"/>
          <p:nvPr/>
        </p:nvSpPr>
        <p:spPr>
          <a:xfrm>
            <a:off x="508616" y="994551"/>
            <a:ext cx="8006734" cy="461665"/>
          </a:xfrm>
          <a:prstGeom prst="rect">
            <a:avLst/>
          </a:prstGeom>
          <a:noFill/>
        </p:spPr>
        <p:txBody>
          <a:bodyPr wrap="square" rtlCol="0">
            <a:spAutoFit/>
          </a:bodyPr>
          <a:lstStyle/>
          <a:p>
            <a:r>
              <a:rPr lang="en-US" sz="2400" b="1" dirty="0">
                <a:solidFill>
                  <a:srgbClr val="FF0000"/>
                </a:solidFill>
              </a:rPr>
              <a:t>Maybe not!  </a:t>
            </a:r>
            <a:r>
              <a:rPr lang="en-US" sz="2400" dirty="0"/>
              <a:t>Read the fine print. </a:t>
            </a:r>
            <a:r>
              <a:rPr lang="en-US" sz="2400" dirty="0">
                <a:solidFill>
                  <a:srgbClr val="0070C0"/>
                </a:solidFill>
              </a:rPr>
              <a:t>Is “free” really a safe choice?</a:t>
            </a:r>
          </a:p>
        </p:txBody>
      </p:sp>
    </p:spTree>
    <p:extLst>
      <p:ext uri="{BB962C8B-B14F-4D97-AF65-F5344CB8AC3E}">
        <p14:creationId xmlns:p14="http://schemas.microsoft.com/office/powerpoint/2010/main" val="368428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SmithLJ 2022_Transforming the Teaching &amp; Learning Environment</a:t>
            </a:r>
            <a:endParaRPr lang="en-US" dirty="0"/>
          </a:p>
        </p:txBody>
      </p:sp>
      <p:sp>
        <p:nvSpPr>
          <p:cNvPr id="3" name="Slide Number Placeholder 2"/>
          <p:cNvSpPr>
            <a:spLocks noGrp="1"/>
          </p:cNvSpPr>
          <p:nvPr>
            <p:ph type="sldNum" sz="quarter" idx="12"/>
          </p:nvPr>
        </p:nvSpPr>
        <p:spPr/>
        <p:txBody>
          <a:bodyPr/>
          <a:lstStyle/>
          <a:p>
            <a:fld id="{AFC19E0A-6CEF-41C7-AFBF-91B7FC6E64DA}" type="slidenum">
              <a:rPr lang="en-US" smtClean="0"/>
              <a:t>2</a:t>
            </a:fld>
            <a:endParaRPr lang="en-US"/>
          </a:p>
        </p:txBody>
      </p:sp>
      <p:sp>
        <p:nvSpPr>
          <p:cNvPr id="4" name="Rectangle 3"/>
          <p:cNvSpPr/>
          <p:nvPr/>
        </p:nvSpPr>
        <p:spPr>
          <a:xfrm>
            <a:off x="3150303" y="312715"/>
            <a:ext cx="2623410" cy="523220"/>
          </a:xfrm>
          <a:prstGeom prst="rect">
            <a:avLst/>
          </a:prstGeom>
        </p:spPr>
        <p:txBody>
          <a:bodyPr wrap="none">
            <a:spAutoFit/>
          </a:bodyPr>
          <a:lstStyle/>
          <a:p>
            <a:r>
              <a:rPr lang="en-US" sz="2800" b="1" dirty="0"/>
              <a:t>Copyright Topics</a:t>
            </a:r>
          </a:p>
        </p:txBody>
      </p:sp>
      <p:sp>
        <p:nvSpPr>
          <p:cNvPr id="6" name="TextBox 5">
            <a:extLst>
              <a:ext uri="{FF2B5EF4-FFF2-40B4-BE49-F238E27FC236}">
                <a16:creationId xmlns:a16="http://schemas.microsoft.com/office/drawing/2014/main" id="{3321BC47-71D4-4F2C-8CDE-CCF8AC6A2DD1}"/>
              </a:ext>
            </a:extLst>
          </p:cNvPr>
          <p:cNvSpPr txBox="1"/>
          <p:nvPr/>
        </p:nvSpPr>
        <p:spPr>
          <a:xfrm>
            <a:off x="923636" y="948043"/>
            <a:ext cx="7509164" cy="3903504"/>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t>The need to understand copyright details today</a:t>
            </a:r>
          </a:p>
          <a:p>
            <a:pPr marL="457200" indent="-457200">
              <a:lnSpc>
                <a:spcPct val="150000"/>
              </a:lnSpc>
              <a:buFont typeface="Arial" panose="020B0604020202020204" pitchFamily="34" charset="0"/>
              <a:buChar char="•"/>
            </a:pPr>
            <a:r>
              <a:rPr lang="en-US" sz="2800" dirty="0"/>
              <a:t>Some copyright basics</a:t>
            </a:r>
          </a:p>
          <a:p>
            <a:pPr marL="457200" indent="-457200">
              <a:lnSpc>
                <a:spcPct val="150000"/>
              </a:lnSpc>
              <a:buFont typeface="Arial" panose="020B0604020202020204" pitchFamily="34" charset="0"/>
              <a:buChar char="•"/>
            </a:pPr>
            <a:r>
              <a:rPr lang="en-US" sz="2800" dirty="0"/>
              <a:t>The usage restrictions spectrum</a:t>
            </a:r>
          </a:p>
          <a:p>
            <a:pPr marL="457200" indent="-457200">
              <a:lnSpc>
                <a:spcPct val="150000"/>
              </a:lnSpc>
              <a:buFont typeface="Arial" panose="020B0604020202020204" pitchFamily="34" charset="0"/>
              <a:buChar char="•"/>
            </a:pPr>
            <a:r>
              <a:rPr lang="en-US" sz="2800" dirty="0"/>
              <a:t>Knowledge checks</a:t>
            </a:r>
          </a:p>
          <a:p>
            <a:pPr marL="457200" indent="-457200">
              <a:lnSpc>
                <a:spcPct val="150000"/>
              </a:lnSpc>
              <a:buFont typeface="Arial" panose="020B0604020202020204" pitchFamily="34" charset="0"/>
              <a:buChar char="•"/>
            </a:pPr>
            <a:r>
              <a:rPr lang="en-US" sz="2800" dirty="0"/>
              <a:t>Defining “fair use”</a:t>
            </a:r>
          </a:p>
          <a:p>
            <a:pPr marL="457200" indent="-457200">
              <a:lnSpc>
                <a:spcPct val="150000"/>
              </a:lnSpc>
              <a:buFont typeface="Arial" panose="020B0604020202020204" pitchFamily="34" charset="0"/>
              <a:buChar char="•"/>
            </a:pPr>
            <a:r>
              <a:rPr lang="en-US" sz="2800" dirty="0"/>
              <a:t>Protecting your intellectual property</a:t>
            </a:r>
          </a:p>
        </p:txBody>
      </p:sp>
      <p:pic>
        <p:nvPicPr>
          <p:cNvPr id="9" name="Picture 8">
            <a:extLst>
              <a:ext uri="{FF2B5EF4-FFF2-40B4-BE49-F238E27FC236}">
                <a16:creationId xmlns:a16="http://schemas.microsoft.com/office/drawing/2014/main" id="{ED60A54B-03D7-4EBA-ADA9-5FA5433DEC2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2676" y="4984616"/>
            <a:ext cx="1949541" cy="1101390"/>
          </a:xfrm>
          <a:prstGeom prst="rect">
            <a:avLst/>
          </a:prstGeom>
        </p:spPr>
      </p:pic>
      <p:sp>
        <p:nvSpPr>
          <p:cNvPr id="10" name="TextBox 9">
            <a:extLst>
              <a:ext uri="{FF2B5EF4-FFF2-40B4-BE49-F238E27FC236}">
                <a16:creationId xmlns:a16="http://schemas.microsoft.com/office/drawing/2014/main" id="{7433DA99-A3A2-4878-9A9B-25BDB537AC56}"/>
              </a:ext>
            </a:extLst>
          </p:cNvPr>
          <p:cNvSpPr txBox="1"/>
          <p:nvPr/>
        </p:nvSpPr>
        <p:spPr>
          <a:xfrm>
            <a:off x="442676" y="6352144"/>
            <a:ext cx="1949541" cy="369332"/>
          </a:xfrm>
          <a:prstGeom prst="rect">
            <a:avLst/>
          </a:prstGeom>
          <a:noFill/>
        </p:spPr>
        <p:txBody>
          <a:bodyPr wrap="square" rtlCol="0">
            <a:spAutoFit/>
          </a:bodyPr>
          <a:lstStyle/>
          <a:p>
            <a:r>
              <a:rPr lang="en-US" sz="900">
                <a:hlinkClick r:id="rId4" tooltip="http://www.pngall.com/copyright-all-rights-reserved-symbol-png"/>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660217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B34C46-1B6E-446E-80F4-7F6C7A42F84F}"/>
              </a:ext>
            </a:extLst>
          </p:cNvPr>
          <p:cNvPicPr>
            <a:picLocks noChangeAspect="1"/>
          </p:cNvPicPr>
          <p:nvPr/>
        </p:nvPicPr>
        <p:blipFill>
          <a:blip r:embed="rId2"/>
          <a:stretch>
            <a:fillRect/>
          </a:stretch>
        </p:blipFill>
        <p:spPr>
          <a:xfrm>
            <a:off x="1195362" y="1533045"/>
            <a:ext cx="5271247" cy="3817410"/>
          </a:xfrm>
          <a:prstGeom prst="rect">
            <a:avLst/>
          </a:prstGeom>
        </p:spPr>
      </p:pic>
      <p:pic>
        <p:nvPicPr>
          <p:cNvPr id="8" name="Picture 7">
            <a:extLst>
              <a:ext uri="{FF2B5EF4-FFF2-40B4-BE49-F238E27FC236}">
                <a16:creationId xmlns:a16="http://schemas.microsoft.com/office/drawing/2014/main" id="{913A9CBC-693E-4BF9-823F-12F2619D1444}"/>
              </a:ext>
            </a:extLst>
          </p:cNvPr>
          <p:cNvPicPr>
            <a:picLocks noChangeAspect="1"/>
          </p:cNvPicPr>
          <p:nvPr/>
        </p:nvPicPr>
        <p:blipFill>
          <a:blip r:embed="rId3"/>
          <a:stretch>
            <a:fillRect/>
          </a:stretch>
        </p:blipFill>
        <p:spPr>
          <a:xfrm>
            <a:off x="379934" y="2336790"/>
            <a:ext cx="4037276" cy="2184420"/>
          </a:xfrm>
          <a:prstGeom prst="rect">
            <a:avLst/>
          </a:prstGeom>
        </p:spPr>
      </p:pic>
      <p:sp>
        <p:nvSpPr>
          <p:cNvPr id="3" name="Footer Placeholder 2">
            <a:extLst>
              <a:ext uri="{FF2B5EF4-FFF2-40B4-BE49-F238E27FC236}">
                <a16:creationId xmlns:a16="http://schemas.microsoft.com/office/drawing/2014/main" id="{A983BA30-7AC7-467C-9FB8-E025ABA1CCC7}"/>
              </a:ext>
            </a:extLst>
          </p:cNvPr>
          <p:cNvSpPr>
            <a:spLocks noGrp="1"/>
          </p:cNvSpPr>
          <p:nvPr>
            <p:ph type="ftr" sz="quarter" idx="11"/>
          </p:nvPr>
        </p:nvSpPr>
        <p:spPr/>
        <p:txBody>
          <a:bodyPr/>
          <a:lstStyle/>
          <a:p>
            <a:r>
              <a:rPr lang="en-US"/>
              <a:t>SmithLJ 2022_Transforming the Teaching &amp; Learning Environment</a:t>
            </a:r>
          </a:p>
        </p:txBody>
      </p:sp>
      <p:sp>
        <p:nvSpPr>
          <p:cNvPr id="5" name="Slide Number Placeholder 4">
            <a:extLst>
              <a:ext uri="{FF2B5EF4-FFF2-40B4-BE49-F238E27FC236}">
                <a16:creationId xmlns:a16="http://schemas.microsoft.com/office/drawing/2014/main" id="{7FE6D5BE-0F75-470C-93A4-6A870C34BA2F}"/>
              </a:ext>
            </a:extLst>
          </p:cNvPr>
          <p:cNvSpPr>
            <a:spLocks noGrp="1"/>
          </p:cNvSpPr>
          <p:nvPr>
            <p:ph type="sldNum" sz="quarter" idx="12"/>
          </p:nvPr>
        </p:nvSpPr>
        <p:spPr/>
        <p:txBody>
          <a:bodyPr/>
          <a:lstStyle/>
          <a:p>
            <a:fld id="{89A5B8C5-7128-4EE2-9190-72FEEDA29623}" type="slidenum">
              <a:rPr lang="en-US" smtClean="0"/>
              <a:t>20</a:t>
            </a:fld>
            <a:endParaRPr lang="en-US"/>
          </a:p>
        </p:txBody>
      </p:sp>
      <p:sp>
        <p:nvSpPr>
          <p:cNvPr id="9" name="Rectangle 8">
            <a:extLst>
              <a:ext uri="{FF2B5EF4-FFF2-40B4-BE49-F238E27FC236}">
                <a16:creationId xmlns:a16="http://schemas.microsoft.com/office/drawing/2014/main" id="{86C2D213-60E8-4E5F-ADA6-D6C41B28CA0F}"/>
              </a:ext>
            </a:extLst>
          </p:cNvPr>
          <p:cNvSpPr/>
          <p:nvPr/>
        </p:nvSpPr>
        <p:spPr>
          <a:xfrm>
            <a:off x="1341126" y="212667"/>
            <a:ext cx="6797245" cy="523220"/>
          </a:xfrm>
          <a:prstGeom prst="rect">
            <a:avLst/>
          </a:prstGeom>
        </p:spPr>
        <p:txBody>
          <a:bodyPr wrap="none">
            <a:spAutoFit/>
          </a:bodyPr>
          <a:lstStyle/>
          <a:p>
            <a:r>
              <a:rPr lang="en-US" sz="2800" b="1" dirty="0"/>
              <a:t>Example of “Free” Site Use of Author’s Work</a:t>
            </a:r>
          </a:p>
        </p:txBody>
      </p:sp>
      <p:sp>
        <p:nvSpPr>
          <p:cNvPr id="7" name="TextBox 6">
            <a:extLst>
              <a:ext uri="{FF2B5EF4-FFF2-40B4-BE49-F238E27FC236}">
                <a16:creationId xmlns:a16="http://schemas.microsoft.com/office/drawing/2014/main" id="{669580BC-35AF-4FB5-A74B-7C489FD8F429}"/>
              </a:ext>
            </a:extLst>
          </p:cNvPr>
          <p:cNvSpPr txBox="1"/>
          <p:nvPr/>
        </p:nvSpPr>
        <p:spPr>
          <a:xfrm>
            <a:off x="1044276" y="735887"/>
            <a:ext cx="7646566" cy="655804"/>
          </a:xfrm>
          <a:prstGeom prst="rect">
            <a:avLst/>
          </a:prstGeom>
          <a:noFill/>
        </p:spPr>
        <p:txBody>
          <a:bodyPr wrap="square" rtlCol="0">
            <a:spAutoFit/>
          </a:bodyPr>
          <a:lstStyle/>
          <a:p>
            <a:r>
              <a:rPr lang="en-US" dirty="0"/>
              <a:t>Student “example” papers were found for virtually every course in a graduate master’s program.  They were also discovered to be the source of plagiarism.</a:t>
            </a:r>
          </a:p>
        </p:txBody>
      </p:sp>
      <p:pic>
        <p:nvPicPr>
          <p:cNvPr id="4" name="Picture 3">
            <a:extLst>
              <a:ext uri="{FF2B5EF4-FFF2-40B4-BE49-F238E27FC236}">
                <a16:creationId xmlns:a16="http://schemas.microsoft.com/office/drawing/2014/main" id="{02F7F915-0A22-47C4-B082-06366B530D57}"/>
              </a:ext>
            </a:extLst>
          </p:cNvPr>
          <p:cNvPicPr>
            <a:picLocks noChangeAspect="1"/>
          </p:cNvPicPr>
          <p:nvPr/>
        </p:nvPicPr>
        <p:blipFill>
          <a:blip r:embed="rId4"/>
          <a:stretch>
            <a:fillRect/>
          </a:stretch>
        </p:blipFill>
        <p:spPr>
          <a:xfrm>
            <a:off x="4725229" y="3609940"/>
            <a:ext cx="3965613" cy="2746411"/>
          </a:xfrm>
          <a:prstGeom prst="rect">
            <a:avLst/>
          </a:prstGeom>
        </p:spPr>
      </p:pic>
    </p:spTree>
    <p:extLst>
      <p:ext uri="{BB962C8B-B14F-4D97-AF65-F5344CB8AC3E}">
        <p14:creationId xmlns:p14="http://schemas.microsoft.com/office/powerpoint/2010/main" val="1294549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SmithLJ 2022_Transforming the Teaching &amp; Learning Environment</a:t>
            </a:r>
            <a:endParaRPr lang="en-US" dirty="0"/>
          </a:p>
        </p:txBody>
      </p:sp>
      <p:sp>
        <p:nvSpPr>
          <p:cNvPr id="3" name="Slide Number Placeholder 2"/>
          <p:cNvSpPr>
            <a:spLocks noGrp="1"/>
          </p:cNvSpPr>
          <p:nvPr>
            <p:ph type="sldNum" sz="quarter" idx="12"/>
          </p:nvPr>
        </p:nvSpPr>
        <p:spPr/>
        <p:txBody>
          <a:bodyPr/>
          <a:lstStyle/>
          <a:p>
            <a:fld id="{AFC19E0A-6CEF-41C7-AFBF-91B7FC6E64DA}" type="slidenum">
              <a:rPr lang="en-US" smtClean="0"/>
              <a:t>21</a:t>
            </a:fld>
            <a:endParaRPr lang="en-US"/>
          </a:p>
        </p:txBody>
      </p:sp>
      <p:sp>
        <p:nvSpPr>
          <p:cNvPr id="4" name="Rectangle 3"/>
          <p:cNvSpPr/>
          <p:nvPr/>
        </p:nvSpPr>
        <p:spPr>
          <a:xfrm>
            <a:off x="3150303" y="312715"/>
            <a:ext cx="2808398" cy="523220"/>
          </a:xfrm>
          <a:prstGeom prst="rect">
            <a:avLst/>
          </a:prstGeom>
        </p:spPr>
        <p:txBody>
          <a:bodyPr wrap="none">
            <a:spAutoFit/>
          </a:bodyPr>
          <a:lstStyle/>
          <a:p>
            <a:r>
              <a:rPr lang="en-US" sz="2800" b="1" dirty="0"/>
              <a:t>Knowledge Check</a:t>
            </a:r>
          </a:p>
        </p:txBody>
      </p:sp>
      <p:sp>
        <p:nvSpPr>
          <p:cNvPr id="7" name="TextBox 6">
            <a:extLst>
              <a:ext uri="{FF2B5EF4-FFF2-40B4-BE49-F238E27FC236}">
                <a16:creationId xmlns:a16="http://schemas.microsoft.com/office/drawing/2014/main" id="{3A1957F4-6553-4511-8C65-BA41A95C58AA}"/>
              </a:ext>
            </a:extLst>
          </p:cNvPr>
          <p:cNvSpPr txBox="1"/>
          <p:nvPr/>
        </p:nvSpPr>
        <p:spPr>
          <a:xfrm>
            <a:off x="655495" y="1016927"/>
            <a:ext cx="8045737" cy="1938992"/>
          </a:xfrm>
          <a:prstGeom prst="rect">
            <a:avLst/>
          </a:prstGeom>
          <a:noFill/>
        </p:spPr>
        <p:txBody>
          <a:bodyPr wrap="square" rtlCol="0">
            <a:spAutoFit/>
          </a:bodyPr>
          <a:lstStyle/>
          <a:p>
            <a:r>
              <a:rPr lang="en-US" sz="2400" dirty="0"/>
              <a:t>I came up with an idea for a new procedure for creating online courses, and I created a course to teach it to instructional design students.  I just found that someone else is teaching the same kind of course at another university.  </a:t>
            </a:r>
            <a:r>
              <a:rPr lang="en-US" sz="2400" dirty="0">
                <a:solidFill>
                  <a:srgbClr val="FF0000"/>
                </a:solidFill>
              </a:rPr>
              <a:t>Can I sue that university for copyright infringement?</a:t>
            </a:r>
            <a:r>
              <a:rPr lang="en-US" sz="2400" dirty="0"/>
              <a:t>”</a:t>
            </a:r>
          </a:p>
        </p:txBody>
      </p:sp>
      <p:pic>
        <p:nvPicPr>
          <p:cNvPr id="6" name="Picture 5">
            <a:extLst>
              <a:ext uri="{FF2B5EF4-FFF2-40B4-BE49-F238E27FC236}">
                <a16:creationId xmlns:a16="http://schemas.microsoft.com/office/drawing/2014/main" id="{FFF4641F-568B-4D10-994F-0A6CA9CAD06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78536" y="3170870"/>
            <a:ext cx="2780165" cy="2521506"/>
          </a:xfrm>
          <a:prstGeom prst="rect">
            <a:avLst/>
          </a:prstGeom>
        </p:spPr>
      </p:pic>
      <p:sp>
        <p:nvSpPr>
          <p:cNvPr id="8" name="TextBox 7">
            <a:extLst>
              <a:ext uri="{FF2B5EF4-FFF2-40B4-BE49-F238E27FC236}">
                <a16:creationId xmlns:a16="http://schemas.microsoft.com/office/drawing/2014/main" id="{0727D24F-B7FF-459A-A15B-293F73E848B1}"/>
              </a:ext>
            </a:extLst>
          </p:cNvPr>
          <p:cNvSpPr txBox="1"/>
          <p:nvPr/>
        </p:nvSpPr>
        <p:spPr>
          <a:xfrm>
            <a:off x="3178536" y="5772068"/>
            <a:ext cx="2936514" cy="230832"/>
          </a:xfrm>
          <a:prstGeom prst="rect">
            <a:avLst/>
          </a:prstGeom>
          <a:noFill/>
        </p:spPr>
        <p:txBody>
          <a:bodyPr wrap="square" rtlCol="0">
            <a:spAutoFit/>
          </a:bodyPr>
          <a:lstStyle/>
          <a:p>
            <a:r>
              <a:rPr lang="en-US" sz="900" dirty="0">
                <a:hlinkClick r:id="rId4" tooltip="https://teachonline.ca/"/>
              </a:rPr>
              <a:t>This Photo</a:t>
            </a:r>
            <a:r>
              <a:rPr lang="en-US" sz="900" dirty="0"/>
              <a:t> by Unknown Author is licensed under </a:t>
            </a:r>
            <a:r>
              <a:rPr lang="en-US" sz="900" dirty="0">
                <a:hlinkClick r:id="rId5" tooltip="https://creativecommons.org/licenses/by-sa/3.0/"/>
              </a:rPr>
              <a:t>CC BY-SA</a:t>
            </a:r>
            <a:r>
              <a:rPr lang="en-US" sz="900" dirty="0"/>
              <a:t> </a:t>
            </a:r>
          </a:p>
        </p:txBody>
      </p:sp>
    </p:spTree>
    <p:extLst>
      <p:ext uri="{BB962C8B-B14F-4D97-AF65-F5344CB8AC3E}">
        <p14:creationId xmlns:p14="http://schemas.microsoft.com/office/powerpoint/2010/main" val="98609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SmithLJ 2022_Transforming the Teaching &amp; Learning Environment</a:t>
            </a:r>
            <a:endParaRPr lang="en-US" dirty="0"/>
          </a:p>
        </p:txBody>
      </p:sp>
      <p:sp>
        <p:nvSpPr>
          <p:cNvPr id="3" name="Slide Number Placeholder 2"/>
          <p:cNvSpPr>
            <a:spLocks noGrp="1"/>
          </p:cNvSpPr>
          <p:nvPr>
            <p:ph type="sldNum" sz="quarter" idx="12"/>
          </p:nvPr>
        </p:nvSpPr>
        <p:spPr/>
        <p:txBody>
          <a:bodyPr/>
          <a:lstStyle/>
          <a:p>
            <a:fld id="{AFC19E0A-6CEF-41C7-AFBF-91B7FC6E64DA}" type="slidenum">
              <a:rPr lang="en-US" smtClean="0"/>
              <a:t>22</a:t>
            </a:fld>
            <a:endParaRPr lang="en-US"/>
          </a:p>
        </p:txBody>
      </p:sp>
      <p:sp>
        <p:nvSpPr>
          <p:cNvPr id="4" name="Rectangle 3"/>
          <p:cNvSpPr/>
          <p:nvPr/>
        </p:nvSpPr>
        <p:spPr>
          <a:xfrm>
            <a:off x="2467962" y="386606"/>
            <a:ext cx="4208075" cy="523220"/>
          </a:xfrm>
          <a:prstGeom prst="rect">
            <a:avLst/>
          </a:prstGeom>
        </p:spPr>
        <p:txBody>
          <a:bodyPr wrap="none">
            <a:spAutoFit/>
          </a:bodyPr>
          <a:lstStyle/>
          <a:p>
            <a:r>
              <a:rPr lang="en-US" sz="2800" b="1" dirty="0"/>
              <a:t>Knowledge Check - Answer</a:t>
            </a:r>
          </a:p>
        </p:txBody>
      </p:sp>
      <p:sp>
        <p:nvSpPr>
          <p:cNvPr id="8" name="TextBox 7">
            <a:extLst>
              <a:ext uri="{FF2B5EF4-FFF2-40B4-BE49-F238E27FC236}">
                <a16:creationId xmlns:a16="http://schemas.microsoft.com/office/drawing/2014/main" id="{13FC2BF3-48C3-4415-8874-7E81BDCF13A3}"/>
              </a:ext>
            </a:extLst>
          </p:cNvPr>
          <p:cNvSpPr txBox="1"/>
          <p:nvPr/>
        </p:nvSpPr>
        <p:spPr>
          <a:xfrm>
            <a:off x="682627" y="1013023"/>
            <a:ext cx="8006734" cy="4154984"/>
          </a:xfrm>
          <a:prstGeom prst="rect">
            <a:avLst/>
          </a:prstGeom>
          <a:noFill/>
        </p:spPr>
        <p:txBody>
          <a:bodyPr wrap="square" rtlCol="0">
            <a:spAutoFit/>
          </a:bodyPr>
          <a:lstStyle/>
          <a:p>
            <a:r>
              <a:rPr lang="en-US" sz="2400" b="1" dirty="0">
                <a:solidFill>
                  <a:srgbClr val="FF0000"/>
                </a:solidFill>
              </a:rPr>
              <a:t>No.  </a:t>
            </a:r>
            <a:r>
              <a:rPr lang="en-US" sz="2400" dirty="0"/>
              <a:t>According to Copyright Law (section 102.b), “</a:t>
            </a:r>
            <a:r>
              <a:rPr lang="en-US" sz="2400" b="0" i="0" dirty="0">
                <a:solidFill>
                  <a:srgbClr val="000000"/>
                </a:solidFill>
                <a:effectLst/>
                <a:latin typeface="Helvetica Neue"/>
              </a:rPr>
              <a:t>In no case does copyright protection for an original work of authorship extend to any idea, procedure, process, system, method of operation, concept, principle, or discovery, regardless of the form in which it is described, explained, illustrated, or embodied in such work.”</a:t>
            </a:r>
            <a:endParaRPr lang="en-US" sz="2400" b="0" i="0" dirty="0">
              <a:solidFill>
                <a:srgbClr val="0070C0"/>
              </a:solidFill>
              <a:effectLst/>
              <a:latin typeface="Helvetica Neue"/>
            </a:endParaRPr>
          </a:p>
          <a:p>
            <a:endParaRPr lang="en-US" sz="2400" dirty="0">
              <a:solidFill>
                <a:srgbClr val="0070C0"/>
              </a:solidFill>
              <a:latin typeface="Helvetica Neue"/>
            </a:endParaRPr>
          </a:p>
          <a:p>
            <a:r>
              <a:rPr lang="en-US" sz="2400" b="0" i="0" dirty="0">
                <a:solidFill>
                  <a:srgbClr val="0070C0"/>
                </a:solidFill>
                <a:effectLst/>
                <a:latin typeface="Helvetica Neue"/>
              </a:rPr>
              <a:t>However, a work in which an idea, procedure, etc. is described or represented may be protected.  In other words, someone </a:t>
            </a:r>
            <a:r>
              <a:rPr lang="en-US" sz="2400" dirty="0">
                <a:solidFill>
                  <a:srgbClr val="0070C0"/>
                </a:solidFill>
                <a:latin typeface="Helvetica Neue"/>
              </a:rPr>
              <a:t>can use the same idea, but they may not copy your expression of it without your permission.</a:t>
            </a:r>
            <a:endParaRPr lang="en-US" sz="2400" b="0" i="0" dirty="0">
              <a:solidFill>
                <a:srgbClr val="000000"/>
              </a:solidFill>
              <a:effectLst/>
              <a:latin typeface="Helvetica Neue"/>
            </a:endParaRPr>
          </a:p>
        </p:txBody>
      </p:sp>
    </p:spTree>
    <p:extLst>
      <p:ext uri="{BB962C8B-B14F-4D97-AF65-F5344CB8AC3E}">
        <p14:creationId xmlns:p14="http://schemas.microsoft.com/office/powerpoint/2010/main" val="4154692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2ED1E3-AE59-4A4A-92E6-6E52A0705A48}"/>
              </a:ext>
            </a:extLst>
          </p:cNvPr>
          <p:cNvSpPr>
            <a:spLocks noGrp="1"/>
          </p:cNvSpPr>
          <p:nvPr>
            <p:ph type="ftr" sz="quarter" idx="11"/>
          </p:nvPr>
        </p:nvSpPr>
        <p:spPr/>
        <p:txBody>
          <a:bodyPr/>
          <a:lstStyle/>
          <a:p>
            <a:r>
              <a:rPr lang="en-US"/>
              <a:t>SmithLJ 2022_Transforming the Teaching &amp; Learning Environment</a:t>
            </a:r>
          </a:p>
        </p:txBody>
      </p:sp>
      <p:sp>
        <p:nvSpPr>
          <p:cNvPr id="5" name="Slide Number Placeholder 4">
            <a:extLst>
              <a:ext uri="{FF2B5EF4-FFF2-40B4-BE49-F238E27FC236}">
                <a16:creationId xmlns:a16="http://schemas.microsoft.com/office/drawing/2014/main" id="{39F3E789-CB4C-4189-9CB1-596050DB57C3}"/>
              </a:ext>
            </a:extLst>
          </p:cNvPr>
          <p:cNvSpPr>
            <a:spLocks noGrp="1"/>
          </p:cNvSpPr>
          <p:nvPr>
            <p:ph type="sldNum" sz="quarter" idx="12"/>
          </p:nvPr>
        </p:nvSpPr>
        <p:spPr/>
        <p:txBody>
          <a:bodyPr/>
          <a:lstStyle/>
          <a:p>
            <a:fld id="{89A5B8C5-7128-4EE2-9190-72FEEDA29623}" type="slidenum">
              <a:rPr lang="en-US" smtClean="0"/>
              <a:t>23</a:t>
            </a:fld>
            <a:endParaRPr lang="en-US"/>
          </a:p>
        </p:txBody>
      </p:sp>
      <p:sp>
        <p:nvSpPr>
          <p:cNvPr id="6" name="Rectangle 5">
            <a:extLst>
              <a:ext uri="{FF2B5EF4-FFF2-40B4-BE49-F238E27FC236}">
                <a16:creationId xmlns:a16="http://schemas.microsoft.com/office/drawing/2014/main" id="{CFB9F88A-9D9F-4471-A3E6-CA0E659B0690}"/>
              </a:ext>
            </a:extLst>
          </p:cNvPr>
          <p:cNvSpPr/>
          <p:nvPr/>
        </p:nvSpPr>
        <p:spPr>
          <a:xfrm>
            <a:off x="1341126" y="212667"/>
            <a:ext cx="6013569" cy="523220"/>
          </a:xfrm>
          <a:prstGeom prst="rect">
            <a:avLst/>
          </a:prstGeom>
        </p:spPr>
        <p:txBody>
          <a:bodyPr wrap="none">
            <a:spAutoFit/>
          </a:bodyPr>
          <a:lstStyle/>
          <a:p>
            <a:r>
              <a:rPr lang="en-US" sz="2800" b="1" dirty="0"/>
              <a:t>Recommendations for Copyright Safety</a:t>
            </a:r>
          </a:p>
        </p:txBody>
      </p:sp>
      <p:sp>
        <p:nvSpPr>
          <p:cNvPr id="7" name="TextBox 6">
            <a:extLst>
              <a:ext uri="{FF2B5EF4-FFF2-40B4-BE49-F238E27FC236}">
                <a16:creationId xmlns:a16="http://schemas.microsoft.com/office/drawing/2014/main" id="{DF5CCFC7-388B-4520-AD16-9D9B2DFFA46A}"/>
              </a:ext>
            </a:extLst>
          </p:cNvPr>
          <p:cNvSpPr txBox="1"/>
          <p:nvPr/>
        </p:nvSpPr>
        <p:spPr>
          <a:xfrm>
            <a:off x="444982" y="1043154"/>
            <a:ext cx="1792287" cy="830997"/>
          </a:xfrm>
          <a:prstGeom prst="rect">
            <a:avLst/>
          </a:prstGeom>
          <a:solidFill>
            <a:srgbClr val="FFFF00"/>
          </a:solidFill>
          <a:ln>
            <a:solidFill>
              <a:schemeClr val="tx1"/>
            </a:solidFill>
          </a:ln>
        </p:spPr>
        <p:txBody>
          <a:bodyPr wrap="square" rtlCol="0">
            <a:spAutoFit/>
          </a:bodyPr>
          <a:lstStyle/>
          <a:p>
            <a:r>
              <a:rPr lang="en-US" sz="2400" dirty="0"/>
              <a:t>Avoiding </a:t>
            </a:r>
          </a:p>
          <a:p>
            <a:r>
              <a:rPr lang="en-US" sz="2400" dirty="0"/>
              <a:t>infringement</a:t>
            </a:r>
          </a:p>
        </p:txBody>
      </p:sp>
      <p:sp>
        <p:nvSpPr>
          <p:cNvPr id="8" name="TextBox 7">
            <a:extLst>
              <a:ext uri="{FF2B5EF4-FFF2-40B4-BE49-F238E27FC236}">
                <a16:creationId xmlns:a16="http://schemas.microsoft.com/office/drawing/2014/main" id="{0F8F018F-CFB6-4710-8F24-2C0233730A89}"/>
              </a:ext>
            </a:extLst>
          </p:cNvPr>
          <p:cNvSpPr txBox="1"/>
          <p:nvPr/>
        </p:nvSpPr>
        <p:spPr>
          <a:xfrm>
            <a:off x="444981" y="3746480"/>
            <a:ext cx="1792287" cy="830997"/>
          </a:xfrm>
          <a:prstGeom prst="rect">
            <a:avLst/>
          </a:prstGeom>
          <a:solidFill>
            <a:srgbClr val="92D050"/>
          </a:solidFill>
          <a:ln>
            <a:solidFill>
              <a:schemeClr val="tx1"/>
            </a:solidFill>
          </a:ln>
        </p:spPr>
        <p:txBody>
          <a:bodyPr wrap="square" rtlCol="0">
            <a:spAutoFit/>
          </a:bodyPr>
          <a:lstStyle/>
          <a:p>
            <a:r>
              <a:rPr lang="en-US" sz="2400" dirty="0"/>
              <a:t>Protecting your work</a:t>
            </a:r>
          </a:p>
        </p:txBody>
      </p:sp>
      <p:sp>
        <p:nvSpPr>
          <p:cNvPr id="9" name="TextBox 8">
            <a:extLst>
              <a:ext uri="{FF2B5EF4-FFF2-40B4-BE49-F238E27FC236}">
                <a16:creationId xmlns:a16="http://schemas.microsoft.com/office/drawing/2014/main" id="{7818F291-36B7-4C44-B899-79735CF8212F}"/>
              </a:ext>
            </a:extLst>
          </p:cNvPr>
          <p:cNvSpPr txBox="1"/>
          <p:nvPr/>
        </p:nvSpPr>
        <p:spPr>
          <a:xfrm>
            <a:off x="2419927" y="962422"/>
            <a:ext cx="6373957" cy="2554545"/>
          </a:xfrm>
          <a:prstGeom prst="rect">
            <a:avLst/>
          </a:prstGeom>
          <a:noFill/>
        </p:spPr>
        <p:txBody>
          <a:bodyPr wrap="square" rtlCol="0">
            <a:spAutoFit/>
          </a:bodyPr>
          <a:lstStyle/>
          <a:p>
            <a:pPr marL="457200" indent="-457200">
              <a:buFont typeface="+mj-lt"/>
              <a:buAutoNum type="arabicPeriod"/>
            </a:pPr>
            <a:r>
              <a:rPr lang="en-US" sz="2000" dirty="0"/>
              <a:t>Do not assume “accessible” means “permission granted.”</a:t>
            </a:r>
          </a:p>
          <a:p>
            <a:pPr marL="457200" indent="-457200">
              <a:buFont typeface="+mj-lt"/>
              <a:buAutoNum type="arabicPeriod"/>
            </a:pPr>
            <a:r>
              <a:rPr lang="en-US" sz="2000" dirty="0"/>
              <a:t>Check copyright statements for all materials used in your online courses.</a:t>
            </a:r>
          </a:p>
          <a:p>
            <a:pPr marL="457200" indent="-457200">
              <a:buFont typeface="+mj-lt"/>
              <a:buAutoNum type="arabicPeriod"/>
            </a:pPr>
            <a:r>
              <a:rPr lang="en-US" sz="2000" dirty="0"/>
              <a:t>Ensure Creative Commons restrictions and license requirements are followed.</a:t>
            </a:r>
          </a:p>
          <a:p>
            <a:pPr marL="457200" indent="-457200">
              <a:buFont typeface="+mj-lt"/>
              <a:buAutoNum type="arabicPeriod"/>
            </a:pPr>
            <a:r>
              <a:rPr lang="en-US" sz="2000" dirty="0"/>
              <a:t>When in doubt about “fair use,” define usage plans and request permission from copyright owner.</a:t>
            </a:r>
          </a:p>
        </p:txBody>
      </p:sp>
      <p:sp>
        <p:nvSpPr>
          <p:cNvPr id="10" name="TextBox 9">
            <a:extLst>
              <a:ext uri="{FF2B5EF4-FFF2-40B4-BE49-F238E27FC236}">
                <a16:creationId xmlns:a16="http://schemas.microsoft.com/office/drawing/2014/main" id="{EBBF92E9-6D59-437F-A501-2082759A6327}"/>
              </a:ext>
            </a:extLst>
          </p:cNvPr>
          <p:cNvSpPr txBox="1"/>
          <p:nvPr/>
        </p:nvSpPr>
        <p:spPr>
          <a:xfrm>
            <a:off x="2419927" y="3689530"/>
            <a:ext cx="6095423" cy="2554545"/>
          </a:xfrm>
          <a:prstGeom prst="rect">
            <a:avLst/>
          </a:prstGeom>
          <a:noFill/>
        </p:spPr>
        <p:txBody>
          <a:bodyPr wrap="square" rtlCol="0">
            <a:spAutoFit/>
          </a:bodyPr>
          <a:lstStyle/>
          <a:p>
            <a:pPr marL="457200" indent="-457200">
              <a:buFont typeface="+mj-lt"/>
              <a:buAutoNum type="arabicPeriod"/>
            </a:pPr>
            <a:r>
              <a:rPr lang="en-US" sz="2000" dirty="0"/>
              <a:t>“Sign” and date your work.</a:t>
            </a:r>
          </a:p>
          <a:p>
            <a:pPr marL="457200" indent="-457200">
              <a:buFont typeface="+mj-lt"/>
              <a:buAutoNum type="arabicPeriod"/>
            </a:pPr>
            <a:r>
              <a:rPr lang="en-US" sz="2000" dirty="0"/>
              <a:t>Be specific about any copyright restrictions you want associated with all versions of your work.</a:t>
            </a:r>
          </a:p>
          <a:p>
            <a:pPr marL="457200" indent="-457200">
              <a:buFont typeface="+mj-lt"/>
              <a:buAutoNum type="arabicPeriod"/>
            </a:pPr>
            <a:r>
              <a:rPr lang="en-US" sz="2000" dirty="0"/>
              <a:t>Read the details regarding permissions for your work when entering into a relationship with any service, free or paid.</a:t>
            </a:r>
          </a:p>
          <a:p>
            <a:pPr marL="457200" indent="-457200">
              <a:buFont typeface="+mj-lt"/>
              <a:buAutoNum type="arabicPeriod"/>
            </a:pPr>
            <a:r>
              <a:rPr lang="en-US" sz="2000" dirty="0"/>
              <a:t>Consider registering your work with the U.S. Copyright Office.</a:t>
            </a:r>
          </a:p>
        </p:txBody>
      </p:sp>
    </p:spTree>
    <p:extLst>
      <p:ext uri="{BB962C8B-B14F-4D97-AF65-F5344CB8AC3E}">
        <p14:creationId xmlns:p14="http://schemas.microsoft.com/office/powerpoint/2010/main" val="1529505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1D0F3C7-D77F-4456-9029-42BD571B4F3B}"/>
              </a:ext>
            </a:extLst>
          </p:cNvPr>
          <p:cNvSpPr>
            <a:spLocks noGrp="1"/>
          </p:cNvSpPr>
          <p:nvPr>
            <p:ph type="ftr" sz="quarter" idx="11"/>
          </p:nvPr>
        </p:nvSpPr>
        <p:spPr/>
        <p:txBody>
          <a:bodyPr/>
          <a:lstStyle/>
          <a:p>
            <a:r>
              <a:rPr lang="en-US"/>
              <a:t>SmithLJ 2022_Transforming the Teaching &amp; Learning Environment</a:t>
            </a:r>
          </a:p>
        </p:txBody>
      </p:sp>
      <p:sp>
        <p:nvSpPr>
          <p:cNvPr id="3" name="Slide Number Placeholder 2">
            <a:extLst>
              <a:ext uri="{FF2B5EF4-FFF2-40B4-BE49-F238E27FC236}">
                <a16:creationId xmlns:a16="http://schemas.microsoft.com/office/drawing/2014/main" id="{9F648631-5A1B-4773-BB39-BE354A03BF1C}"/>
              </a:ext>
            </a:extLst>
          </p:cNvPr>
          <p:cNvSpPr>
            <a:spLocks noGrp="1"/>
          </p:cNvSpPr>
          <p:nvPr>
            <p:ph type="sldNum" sz="quarter" idx="12"/>
          </p:nvPr>
        </p:nvSpPr>
        <p:spPr/>
        <p:txBody>
          <a:bodyPr/>
          <a:lstStyle/>
          <a:p>
            <a:fld id="{CCF6CBAC-5627-4F09-8AEB-A58EEBF7DBE3}" type="slidenum">
              <a:rPr lang="en-US" smtClean="0"/>
              <a:t>24</a:t>
            </a:fld>
            <a:endParaRPr lang="en-US"/>
          </a:p>
        </p:txBody>
      </p:sp>
      <p:sp>
        <p:nvSpPr>
          <p:cNvPr id="4" name="Rectangle 3">
            <a:extLst>
              <a:ext uri="{FF2B5EF4-FFF2-40B4-BE49-F238E27FC236}">
                <a16:creationId xmlns:a16="http://schemas.microsoft.com/office/drawing/2014/main" id="{65C9A987-AC34-4353-85FB-3DC8795E4BB7}"/>
              </a:ext>
            </a:extLst>
          </p:cNvPr>
          <p:cNvSpPr/>
          <p:nvPr/>
        </p:nvSpPr>
        <p:spPr>
          <a:xfrm>
            <a:off x="2078759" y="4966633"/>
            <a:ext cx="6480552" cy="1200329"/>
          </a:xfrm>
          <a:prstGeom prst="rect">
            <a:avLst/>
          </a:prstGeom>
        </p:spPr>
        <p:txBody>
          <a:bodyPr wrap="square">
            <a:spAutoFit/>
          </a:bodyPr>
          <a:lstStyle/>
          <a:p>
            <a:r>
              <a:rPr lang="en-US" dirty="0"/>
              <a:t>ARTICLE EXPLAINING COPYRIGHT AND FAIR USE</a:t>
            </a:r>
          </a:p>
          <a:p>
            <a:r>
              <a:rPr lang="en-US" dirty="0"/>
              <a:t>Harvard University, Office of the General Counsel</a:t>
            </a:r>
          </a:p>
          <a:p>
            <a:r>
              <a:rPr lang="en-US" b="1" dirty="0"/>
              <a:t>Copyright and Fair Use</a:t>
            </a:r>
          </a:p>
          <a:p>
            <a:r>
              <a:rPr lang="en-US" dirty="0">
                <a:hlinkClick r:id="rId2"/>
              </a:rPr>
              <a:t>https://ogc.harvard.edu/pages/copyright-and-fair-use</a:t>
            </a:r>
            <a:endParaRPr lang="en-US" dirty="0"/>
          </a:p>
        </p:txBody>
      </p:sp>
      <p:pic>
        <p:nvPicPr>
          <p:cNvPr id="5" name="Picture 4">
            <a:extLst>
              <a:ext uri="{FF2B5EF4-FFF2-40B4-BE49-F238E27FC236}">
                <a16:creationId xmlns:a16="http://schemas.microsoft.com/office/drawing/2014/main" id="{97CDE138-D327-4244-8909-A8E50BFF1DA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63611" y="1092567"/>
            <a:ext cx="2138517" cy="1342989"/>
          </a:xfrm>
          <a:prstGeom prst="rect">
            <a:avLst/>
          </a:prstGeom>
        </p:spPr>
      </p:pic>
      <p:sp>
        <p:nvSpPr>
          <p:cNvPr id="6" name="TextBox 5">
            <a:extLst>
              <a:ext uri="{FF2B5EF4-FFF2-40B4-BE49-F238E27FC236}">
                <a16:creationId xmlns:a16="http://schemas.microsoft.com/office/drawing/2014/main" id="{E542E0BD-BF1B-46EC-ACF5-DDD1DE082B99}"/>
              </a:ext>
            </a:extLst>
          </p:cNvPr>
          <p:cNvSpPr txBox="1"/>
          <p:nvPr/>
        </p:nvSpPr>
        <p:spPr>
          <a:xfrm>
            <a:off x="5707322" y="2306128"/>
            <a:ext cx="3218142" cy="230832"/>
          </a:xfrm>
          <a:prstGeom prst="rect">
            <a:avLst/>
          </a:prstGeom>
          <a:noFill/>
        </p:spPr>
        <p:txBody>
          <a:bodyPr wrap="square" rtlCol="0">
            <a:spAutoFit/>
          </a:bodyPr>
          <a:lstStyle/>
          <a:p>
            <a:r>
              <a:rPr lang="en-US" sz="900" dirty="0">
                <a:hlinkClick r:id="rId4" tooltip="http://iteachteacherstech.com/category/copyright/"/>
              </a:rPr>
              <a:t>This Photo</a:t>
            </a:r>
            <a:r>
              <a:rPr lang="en-US" sz="900" dirty="0"/>
              <a:t> by Unknown Author is licensed under </a:t>
            </a:r>
            <a:r>
              <a:rPr lang="en-US" sz="900" dirty="0">
                <a:hlinkClick r:id="rId5" tooltip="https://creativecommons.org/licenses/by-nc-sa/4.0/"/>
              </a:rPr>
              <a:t>CC BY-NC-SA</a:t>
            </a:r>
            <a:endParaRPr lang="en-US" sz="900" dirty="0"/>
          </a:p>
        </p:txBody>
      </p:sp>
      <p:cxnSp>
        <p:nvCxnSpPr>
          <p:cNvPr id="7" name="Straight Connector 6">
            <a:extLst>
              <a:ext uri="{FF2B5EF4-FFF2-40B4-BE49-F238E27FC236}">
                <a16:creationId xmlns:a16="http://schemas.microsoft.com/office/drawing/2014/main" id="{3B80D369-0EFE-4C9B-89B4-01098968C9FC}"/>
              </a:ext>
            </a:extLst>
          </p:cNvPr>
          <p:cNvCxnSpPr/>
          <p:nvPr/>
        </p:nvCxnSpPr>
        <p:spPr>
          <a:xfrm>
            <a:off x="381000" y="1057042"/>
            <a:ext cx="84201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2DDB5B6-CD32-4D8B-8EEC-613DCD327B8B}"/>
              </a:ext>
            </a:extLst>
          </p:cNvPr>
          <p:cNvSpPr txBox="1"/>
          <p:nvPr/>
        </p:nvSpPr>
        <p:spPr>
          <a:xfrm>
            <a:off x="1982129" y="231071"/>
            <a:ext cx="5179741" cy="837473"/>
          </a:xfrm>
          <a:prstGeom prst="rect">
            <a:avLst/>
          </a:prstGeom>
          <a:noFill/>
        </p:spPr>
        <p:txBody>
          <a:bodyPr wrap="square" rtlCol="0">
            <a:spAutoFit/>
          </a:bodyPr>
          <a:lstStyle/>
          <a:p>
            <a:pPr algn="ctr">
              <a:lnSpc>
                <a:spcPct val="150000"/>
              </a:lnSpc>
            </a:pPr>
            <a:r>
              <a:rPr lang="en-US" sz="3600" b="1" dirty="0"/>
              <a:t>Copyright References</a:t>
            </a:r>
          </a:p>
        </p:txBody>
      </p:sp>
      <p:grpSp>
        <p:nvGrpSpPr>
          <p:cNvPr id="9" name="Group 8">
            <a:extLst>
              <a:ext uri="{FF2B5EF4-FFF2-40B4-BE49-F238E27FC236}">
                <a16:creationId xmlns:a16="http://schemas.microsoft.com/office/drawing/2014/main" id="{2357656D-D70A-4EFC-93B5-431500A1C50A}"/>
              </a:ext>
            </a:extLst>
          </p:cNvPr>
          <p:cNvGrpSpPr/>
          <p:nvPr/>
        </p:nvGrpSpPr>
        <p:grpSpPr>
          <a:xfrm>
            <a:off x="741872" y="1244997"/>
            <a:ext cx="1777041" cy="1190513"/>
            <a:chOff x="1384300" y="254000"/>
            <a:chExt cx="6375400" cy="6580832"/>
          </a:xfrm>
        </p:grpSpPr>
        <p:pic>
          <p:nvPicPr>
            <p:cNvPr id="10" name="Picture 9">
              <a:extLst>
                <a:ext uri="{FF2B5EF4-FFF2-40B4-BE49-F238E27FC236}">
                  <a16:creationId xmlns:a16="http://schemas.microsoft.com/office/drawing/2014/main" id="{1EA5AC92-9F14-42F9-A26E-7FF3783F847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384300" y="254000"/>
              <a:ext cx="6375400" cy="6350000"/>
            </a:xfrm>
            <a:prstGeom prst="rect">
              <a:avLst/>
            </a:prstGeom>
          </p:spPr>
        </p:pic>
        <p:sp>
          <p:nvSpPr>
            <p:cNvPr id="11" name="TextBox 10">
              <a:extLst>
                <a:ext uri="{FF2B5EF4-FFF2-40B4-BE49-F238E27FC236}">
                  <a16:creationId xmlns:a16="http://schemas.microsoft.com/office/drawing/2014/main" id="{6DBEA8D7-4A5E-4855-B137-CFE31D7441AB}"/>
                </a:ext>
              </a:extLst>
            </p:cNvPr>
            <p:cNvSpPr txBox="1"/>
            <p:nvPr/>
          </p:nvSpPr>
          <p:spPr>
            <a:xfrm>
              <a:off x="1384300" y="6604000"/>
              <a:ext cx="6375400" cy="230832"/>
            </a:xfrm>
            <a:prstGeom prst="rect">
              <a:avLst/>
            </a:prstGeom>
            <a:noFill/>
          </p:spPr>
          <p:txBody>
            <a:bodyPr wrap="square" rtlCol="0">
              <a:spAutoFit/>
            </a:bodyPr>
            <a:lstStyle/>
            <a:p>
              <a:r>
                <a:rPr lang="en-US" sz="900" dirty="0">
                  <a:hlinkClick r:id="rId7" tooltip="https://www.tonybates.ca/2011/10/03/jisc-report-on-open-educational-resources/"/>
                </a:rPr>
                <a:t>This Photo</a:t>
              </a:r>
              <a:r>
                <a:rPr lang="en-US" sz="900" dirty="0"/>
                <a:t> by Unknown Author is licensed under </a:t>
              </a:r>
              <a:r>
                <a:rPr lang="en-US" sz="900" dirty="0">
                  <a:hlinkClick r:id="rId5" tooltip="https://creativecommons.org/licenses/by-nc-sa/4.0/"/>
                </a:rPr>
                <a:t>CC BY-NC-SA</a:t>
              </a:r>
              <a:endParaRPr lang="en-US" sz="900" dirty="0"/>
            </a:p>
          </p:txBody>
        </p:sp>
      </p:grpSp>
      <p:sp>
        <p:nvSpPr>
          <p:cNvPr id="12" name="Rectangle 11">
            <a:extLst>
              <a:ext uri="{FF2B5EF4-FFF2-40B4-BE49-F238E27FC236}">
                <a16:creationId xmlns:a16="http://schemas.microsoft.com/office/drawing/2014/main" id="{59CD32CE-1E7A-42EE-AB96-DCCA2EFB6B4C}"/>
              </a:ext>
            </a:extLst>
          </p:cNvPr>
          <p:cNvSpPr/>
          <p:nvPr/>
        </p:nvSpPr>
        <p:spPr>
          <a:xfrm>
            <a:off x="3365314" y="1241299"/>
            <a:ext cx="2051895" cy="1261884"/>
          </a:xfrm>
          <a:prstGeom prst="rect">
            <a:avLst/>
          </a:prstGeom>
          <a:ln>
            <a:solidFill>
              <a:schemeClr val="tx1"/>
            </a:solidFill>
          </a:ln>
        </p:spPr>
        <p:txBody>
          <a:bodyPr wrap="square">
            <a:spAutoFit/>
          </a:bodyPr>
          <a:lstStyle/>
          <a:p>
            <a:pPr algn="ctr"/>
            <a:r>
              <a:rPr lang="en-US" sz="2800" b="1" dirty="0"/>
              <a:t>OER</a:t>
            </a:r>
          </a:p>
          <a:p>
            <a:pPr algn="ctr"/>
            <a:r>
              <a:rPr lang="en-US" sz="2400" b="1" i="1" dirty="0"/>
              <a:t>Repurpose</a:t>
            </a:r>
          </a:p>
          <a:p>
            <a:pPr algn="ctr"/>
            <a:endParaRPr lang="en-US" sz="2400" b="1" i="1" dirty="0"/>
          </a:p>
        </p:txBody>
      </p:sp>
      <p:sp>
        <p:nvSpPr>
          <p:cNvPr id="14" name="Rectangle 13">
            <a:extLst>
              <a:ext uri="{FF2B5EF4-FFF2-40B4-BE49-F238E27FC236}">
                <a16:creationId xmlns:a16="http://schemas.microsoft.com/office/drawing/2014/main" id="{ED052E79-FF55-4D2C-840F-AD6C24FA3BC6}"/>
              </a:ext>
            </a:extLst>
          </p:cNvPr>
          <p:cNvSpPr/>
          <p:nvPr/>
        </p:nvSpPr>
        <p:spPr>
          <a:xfrm>
            <a:off x="2078759" y="3007147"/>
            <a:ext cx="6464877" cy="646331"/>
          </a:xfrm>
          <a:prstGeom prst="rect">
            <a:avLst/>
          </a:prstGeom>
        </p:spPr>
        <p:txBody>
          <a:bodyPr wrap="square">
            <a:spAutoFit/>
          </a:bodyPr>
          <a:lstStyle/>
          <a:p>
            <a:r>
              <a:rPr lang="en-US" dirty="0"/>
              <a:t>COPYRIGHT LAW</a:t>
            </a:r>
          </a:p>
          <a:p>
            <a:r>
              <a:rPr lang="en-US" sz="1800" dirty="0">
                <a:solidFill>
                  <a:srgbClr val="000000"/>
                </a:solidFill>
                <a:effectLst/>
                <a:latin typeface="Calibri" panose="020F0502020204030204" pitchFamily="34" charset="0"/>
                <a:ea typeface="Times New Roman" panose="02020603050405020304" pitchFamily="18" charset="0"/>
              </a:rPr>
              <a:t>U.S. Copyright Office. </a:t>
            </a:r>
            <a:r>
              <a:rPr lang="en-US" sz="1800" u="sng" dirty="0">
                <a:solidFill>
                  <a:srgbClr val="000000"/>
                </a:solidFill>
                <a:effectLst/>
                <a:latin typeface="Calibri" panose="020F0502020204030204" pitchFamily="34" charset="0"/>
                <a:ea typeface="Times New Roman" panose="02020603050405020304" pitchFamily="18" charset="0"/>
                <a:hlinkClick r:id="rId8"/>
              </a:rPr>
              <a:t>https://copyright.gov</a:t>
            </a:r>
            <a:endParaRPr lang="en-US" sz="1800" dirty="0">
              <a:effectLst/>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6E006B0A-D2EC-4E08-945E-AE8B1A3F6C03}"/>
              </a:ext>
            </a:extLst>
          </p:cNvPr>
          <p:cNvSpPr/>
          <p:nvPr/>
        </p:nvSpPr>
        <p:spPr>
          <a:xfrm>
            <a:off x="2050473" y="3983669"/>
            <a:ext cx="6464877" cy="646331"/>
          </a:xfrm>
          <a:prstGeom prst="rect">
            <a:avLst/>
          </a:prstGeom>
        </p:spPr>
        <p:txBody>
          <a:bodyPr wrap="square">
            <a:spAutoFit/>
          </a:bodyPr>
          <a:lstStyle/>
          <a:p>
            <a:r>
              <a:rPr lang="en-US" dirty="0"/>
              <a:t>CREATIVE COMMONS LICENSE INFORMATION</a:t>
            </a:r>
          </a:p>
          <a:p>
            <a:pPr marL="0" marR="0">
              <a:spcBef>
                <a:spcPts val="0"/>
              </a:spcBef>
            </a:pPr>
            <a:r>
              <a:rPr lang="en-US" sz="1800" dirty="0">
                <a:solidFill>
                  <a:srgbClr val="000000"/>
                </a:solidFill>
                <a:effectLst/>
                <a:latin typeface="Calibri" panose="020F0502020204030204" pitchFamily="34" charset="0"/>
                <a:ea typeface="Times New Roman" panose="02020603050405020304" pitchFamily="18" charset="0"/>
              </a:rPr>
              <a:t>Creative Commons. </a:t>
            </a:r>
            <a:r>
              <a:rPr lang="en-US" sz="1800" u="sng" dirty="0">
                <a:solidFill>
                  <a:srgbClr val="000000"/>
                </a:solidFill>
                <a:effectLst/>
                <a:latin typeface="Calibri" panose="020F0502020204030204" pitchFamily="34" charset="0"/>
                <a:ea typeface="Times New Roman" panose="02020603050405020304" pitchFamily="18" charset="0"/>
                <a:hlinkClick r:id="rId9"/>
              </a:rPr>
              <a:t>http://creativecommons.org</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5465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025" y="1289304"/>
            <a:ext cx="2320671" cy="2530118"/>
          </a:xfrm>
          <a:prstGeom prst="rect">
            <a:avLst/>
          </a:prstGeom>
        </p:spPr>
      </p:pic>
      <p:sp>
        <p:nvSpPr>
          <p:cNvPr id="3" name="TextBox 2"/>
          <p:cNvSpPr txBox="1"/>
          <p:nvPr/>
        </p:nvSpPr>
        <p:spPr>
          <a:xfrm>
            <a:off x="2306307" y="4029215"/>
            <a:ext cx="5332743" cy="1938992"/>
          </a:xfrm>
          <a:prstGeom prst="rect">
            <a:avLst/>
          </a:prstGeom>
          <a:noFill/>
        </p:spPr>
        <p:txBody>
          <a:bodyPr wrap="none" rtlCol="0">
            <a:spAutoFit/>
          </a:bodyPr>
          <a:lstStyle/>
          <a:p>
            <a:pPr algn="r"/>
            <a:r>
              <a:rPr lang="en-US" sz="2000" b="1" dirty="0"/>
              <a:t>Linda J Smith, Ph.D.</a:t>
            </a:r>
          </a:p>
          <a:p>
            <a:pPr algn="r"/>
            <a:r>
              <a:rPr lang="en-US" sz="2000" dirty="0"/>
              <a:t>Distance Learning Consultant and Adjunct Faculty</a:t>
            </a:r>
          </a:p>
          <a:p>
            <a:pPr marL="0" marR="0" algn="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Ljsmith7@hotmail.com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Linkedin.com/in/</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linda</a:t>
            </a:r>
            <a:r>
              <a:rPr lang="en-US" sz="2000" dirty="0">
                <a:effectLst/>
                <a:latin typeface="Calibri" panose="020F0502020204030204" pitchFamily="34" charset="0"/>
                <a:ea typeface="Calibri" panose="020F0502020204030204" pitchFamily="34" charset="0"/>
                <a:cs typeface="Times New Roman" panose="02020603050405020304" pitchFamily="18" charset="0"/>
              </a:rPr>
              <a:t>-j-smith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2000" dirty="0"/>
              <a:t>Blog:  linda-online.net</a:t>
            </a:r>
          </a:p>
          <a:p>
            <a:pPr algn="r"/>
            <a:r>
              <a:rPr lang="en-US" sz="2000" dirty="0"/>
              <a:t>Twitter:  @EDU_LJS</a:t>
            </a:r>
          </a:p>
        </p:txBody>
      </p:sp>
      <p:sp>
        <p:nvSpPr>
          <p:cNvPr id="4" name="Footer Placeholder 3"/>
          <p:cNvSpPr>
            <a:spLocks noGrp="1"/>
          </p:cNvSpPr>
          <p:nvPr>
            <p:ph type="ftr" sz="quarter" idx="11"/>
          </p:nvPr>
        </p:nvSpPr>
        <p:spPr/>
        <p:txBody>
          <a:bodyPr/>
          <a:lstStyle/>
          <a:p>
            <a:r>
              <a:rPr lang="en-US"/>
              <a:t>SmithLJ 2022_Transforming the Teaching &amp; Learning Environment</a:t>
            </a:r>
            <a:endParaRPr lang="en-US" dirty="0"/>
          </a:p>
        </p:txBody>
      </p:sp>
      <p:sp>
        <p:nvSpPr>
          <p:cNvPr id="5" name="Slide Number Placeholder 4"/>
          <p:cNvSpPr>
            <a:spLocks noGrp="1"/>
          </p:cNvSpPr>
          <p:nvPr>
            <p:ph type="sldNum" sz="quarter" idx="12"/>
          </p:nvPr>
        </p:nvSpPr>
        <p:spPr/>
        <p:txBody>
          <a:bodyPr/>
          <a:lstStyle/>
          <a:p>
            <a:fld id="{AFC19E0A-6CEF-41C7-AFBF-91B7FC6E64DA}" type="slidenum">
              <a:rPr lang="en-US" smtClean="0"/>
              <a:t>25</a:t>
            </a:fld>
            <a:endParaRPr lang="en-US"/>
          </a:p>
        </p:txBody>
      </p:sp>
      <p:sp>
        <p:nvSpPr>
          <p:cNvPr id="6" name="TextBox 5">
            <a:extLst>
              <a:ext uri="{FF2B5EF4-FFF2-40B4-BE49-F238E27FC236}">
                <a16:creationId xmlns:a16="http://schemas.microsoft.com/office/drawing/2014/main" id="{7724155F-BAC8-4E1D-87A2-5EF36C19E82B}"/>
              </a:ext>
            </a:extLst>
          </p:cNvPr>
          <p:cNvSpPr txBox="1"/>
          <p:nvPr/>
        </p:nvSpPr>
        <p:spPr>
          <a:xfrm>
            <a:off x="905164" y="674255"/>
            <a:ext cx="3454400" cy="1569660"/>
          </a:xfrm>
          <a:prstGeom prst="rect">
            <a:avLst/>
          </a:prstGeom>
          <a:noFill/>
        </p:spPr>
        <p:txBody>
          <a:bodyPr wrap="square" rtlCol="0">
            <a:spAutoFit/>
          </a:bodyPr>
          <a:lstStyle/>
          <a:p>
            <a:r>
              <a:rPr lang="en-US" sz="4800" dirty="0"/>
              <a:t>ADDITIONAL QUESTIONS?</a:t>
            </a:r>
          </a:p>
        </p:txBody>
      </p:sp>
    </p:spTree>
    <p:extLst>
      <p:ext uri="{BB962C8B-B14F-4D97-AF65-F5344CB8AC3E}">
        <p14:creationId xmlns:p14="http://schemas.microsoft.com/office/powerpoint/2010/main" val="2059994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CC3691-8115-40D3-9B18-168F804975A3}"/>
              </a:ext>
            </a:extLst>
          </p:cNvPr>
          <p:cNvSpPr>
            <a:spLocks noGrp="1"/>
          </p:cNvSpPr>
          <p:nvPr>
            <p:ph type="ftr" sz="quarter" idx="11"/>
          </p:nvPr>
        </p:nvSpPr>
        <p:spPr/>
        <p:txBody>
          <a:bodyPr/>
          <a:lstStyle/>
          <a:p>
            <a:r>
              <a:rPr lang="en-US"/>
              <a:t>SmithLJ 2022_Transforming the Teaching &amp; Learning Environment</a:t>
            </a:r>
          </a:p>
        </p:txBody>
      </p:sp>
      <p:sp>
        <p:nvSpPr>
          <p:cNvPr id="3" name="Slide Number Placeholder 2">
            <a:extLst>
              <a:ext uri="{FF2B5EF4-FFF2-40B4-BE49-F238E27FC236}">
                <a16:creationId xmlns:a16="http://schemas.microsoft.com/office/drawing/2014/main" id="{6D3E8A16-650C-44F4-9DA0-B1B2179E13FA}"/>
              </a:ext>
            </a:extLst>
          </p:cNvPr>
          <p:cNvSpPr>
            <a:spLocks noGrp="1"/>
          </p:cNvSpPr>
          <p:nvPr>
            <p:ph type="sldNum" sz="quarter" idx="12"/>
          </p:nvPr>
        </p:nvSpPr>
        <p:spPr/>
        <p:txBody>
          <a:bodyPr/>
          <a:lstStyle/>
          <a:p>
            <a:fld id="{89A5B8C5-7128-4EE2-9190-72FEEDA29623}" type="slidenum">
              <a:rPr lang="en-US" smtClean="0"/>
              <a:t>26</a:t>
            </a:fld>
            <a:endParaRPr lang="en-US"/>
          </a:p>
        </p:txBody>
      </p:sp>
    </p:spTree>
    <p:extLst>
      <p:ext uri="{BB962C8B-B14F-4D97-AF65-F5344CB8AC3E}">
        <p14:creationId xmlns:p14="http://schemas.microsoft.com/office/powerpoint/2010/main" val="1213638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SmithLJ 2022_Transforming the Teaching &amp; Learning Environment</a:t>
            </a:r>
            <a:endParaRPr lang="en-US" dirty="0"/>
          </a:p>
        </p:txBody>
      </p:sp>
      <p:sp>
        <p:nvSpPr>
          <p:cNvPr id="3" name="Slide Number Placeholder 2"/>
          <p:cNvSpPr>
            <a:spLocks noGrp="1"/>
          </p:cNvSpPr>
          <p:nvPr>
            <p:ph type="sldNum" sz="quarter" idx="12"/>
          </p:nvPr>
        </p:nvSpPr>
        <p:spPr/>
        <p:txBody>
          <a:bodyPr/>
          <a:lstStyle/>
          <a:p>
            <a:fld id="{AFC19E0A-6CEF-41C7-AFBF-91B7FC6E64DA}" type="slidenum">
              <a:rPr lang="en-US" smtClean="0"/>
              <a:t>3</a:t>
            </a:fld>
            <a:endParaRPr lang="en-US"/>
          </a:p>
        </p:txBody>
      </p:sp>
      <p:sp>
        <p:nvSpPr>
          <p:cNvPr id="4" name="Rectangle 3"/>
          <p:cNvSpPr/>
          <p:nvPr/>
        </p:nvSpPr>
        <p:spPr>
          <a:xfrm>
            <a:off x="1519401" y="368132"/>
            <a:ext cx="6105197" cy="523220"/>
          </a:xfrm>
          <a:prstGeom prst="rect">
            <a:avLst/>
          </a:prstGeom>
        </p:spPr>
        <p:txBody>
          <a:bodyPr wrap="none">
            <a:spAutoFit/>
          </a:bodyPr>
          <a:lstStyle/>
          <a:p>
            <a:r>
              <a:rPr lang="en-US" sz="2800" b="1" dirty="0"/>
              <a:t>The Impact of the Internet on Copyright</a:t>
            </a:r>
          </a:p>
        </p:txBody>
      </p:sp>
      <p:sp>
        <p:nvSpPr>
          <p:cNvPr id="6" name="TextBox 5">
            <a:extLst>
              <a:ext uri="{FF2B5EF4-FFF2-40B4-BE49-F238E27FC236}">
                <a16:creationId xmlns:a16="http://schemas.microsoft.com/office/drawing/2014/main" id="{3321BC47-71D4-4F2C-8CDE-CCF8AC6A2DD1}"/>
              </a:ext>
            </a:extLst>
          </p:cNvPr>
          <p:cNvSpPr txBox="1"/>
          <p:nvPr/>
        </p:nvSpPr>
        <p:spPr>
          <a:xfrm>
            <a:off x="3527552" y="1344389"/>
            <a:ext cx="4711284" cy="2677656"/>
          </a:xfrm>
          <a:prstGeom prst="rect">
            <a:avLst/>
          </a:prstGeom>
          <a:noFill/>
        </p:spPr>
        <p:txBody>
          <a:bodyPr wrap="square" rtlCol="0">
            <a:spAutoFit/>
          </a:bodyPr>
          <a:lstStyle/>
          <a:p>
            <a:r>
              <a:rPr lang="en-US" sz="2800" dirty="0"/>
              <a:t>Access to intellectual property and opportunities for infringement today are much broader compared to prior technologies (e.g., photocopies and recordings).</a:t>
            </a:r>
          </a:p>
        </p:txBody>
      </p:sp>
      <p:pic>
        <p:nvPicPr>
          <p:cNvPr id="7" name="Picture 6">
            <a:extLst>
              <a:ext uri="{FF2B5EF4-FFF2-40B4-BE49-F238E27FC236}">
                <a16:creationId xmlns:a16="http://schemas.microsoft.com/office/drawing/2014/main" id="{B38ADB40-BA69-46EF-853A-D238D557D4C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0052" y="1344389"/>
            <a:ext cx="2358898" cy="2358898"/>
          </a:xfrm>
          <a:prstGeom prst="rect">
            <a:avLst/>
          </a:prstGeom>
        </p:spPr>
      </p:pic>
      <p:sp>
        <p:nvSpPr>
          <p:cNvPr id="8" name="TextBox 7">
            <a:extLst>
              <a:ext uri="{FF2B5EF4-FFF2-40B4-BE49-F238E27FC236}">
                <a16:creationId xmlns:a16="http://schemas.microsoft.com/office/drawing/2014/main" id="{90B83E8E-D778-49D1-BA67-CFFF780423ED}"/>
              </a:ext>
            </a:extLst>
          </p:cNvPr>
          <p:cNvSpPr txBox="1"/>
          <p:nvPr/>
        </p:nvSpPr>
        <p:spPr>
          <a:xfrm>
            <a:off x="566305" y="3588379"/>
            <a:ext cx="2857500" cy="230832"/>
          </a:xfrm>
          <a:prstGeom prst="rect">
            <a:avLst/>
          </a:prstGeom>
          <a:noFill/>
        </p:spPr>
        <p:txBody>
          <a:bodyPr wrap="square" rtlCol="0">
            <a:spAutoFit/>
          </a:bodyPr>
          <a:lstStyle/>
          <a:p>
            <a:r>
              <a:rPr lang="en-US" sz="900" dirty="0">
                <a:hlinkClick r:id="rId4" tooltip="http://elrincondemed.blogspot.com/2011/03/30-curiosidades-sobre-internet.html"/>
              </a:rPr>
              <a:t>This Photo</a:t>
            </a:r>
            <a:r>
              <a:rPr lang="en-US" sz="900" dirty="0"/>
              <a:t> by Unknown Author is licensed under </a:t>
            </a:r>
            <a:r>
              <a:rPr lang="en-US" sz="900" dirty="0">
                <a:hlinkClick r:id="rId5" tooltip="https://creativecommons.org/licenses/by/3.0/"/>
              </a:rPr>
              <a:t>CC BY</a:t>
            </a:r>
            <a:endParaRPr lang="en-US" sz="900" dirty="0"/>
          </a:p>
        </p:txBody>
      </p:sp>
      <p:sp>
        <p:nvSpPr>
          <p:cNvPr id="9" name="TextBox 8">
            <a:extLst>
              <a:ext uri="{FF2B5EF4-FFF2-40B4-BE49-F238E27FC236}">
                <a16:creationId xmlns:a16="http://schemas.microsoft.com/office/drawing/2014/main" id="{7F4A9725-8C51-4B5A-8B40-FDD7C8449B1C}"/>
              </a:ext>
            </a:extLst>
          </p:cNvPr>
          <p:cNvSpPr txBox="1"/>
          <p:nvPr/>
        </p:nvSpPr>
        <p:spPr>
          <a:xfrm>
            <a:off x="670052" y="4610727"/>
            <a:ext cx="7661148" cy="954107"/>
          </a:xfrm>
          <a:prstGeom prst="rect">
            <a:avLst/>
          </a:prstGeom>
          <a:noFill/>
        </p:spPr>
        <p:txBody>
          <a:bodyPr wrap="square" rtlCol="0">
            <a:spAutoFit/>
          </a:bodyPr>
          <a:lstStyle/>
          <a:p>
            <a:r>
              <a:rPr lang="en-US" sz="2800" i="1" dirty="0">
                <a:solidFill>
                  <a:srgbClr val="0070C0"/>
                </a:solidFill>
              </a:rPr>
              <a:t>New technologies and expanded access possibilities bring both new benefits and new concerns. </a:t>
            </a:r>
          </a:p>
        </p:txBody>
      </p:sp>
    </p:spTree>
    <p:extLst>
      <p:ext uri="{BB962C8B-B14F-4D97-AF65-F5344CB8AC3E}">
        <p14:creationId xmlns:p14="http://schemas.microsoft.com/office/powerpoint/2010/main" val="2995340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SmithLJ 2022_Transforming the Teaching &amp; Learning Environment</a:t>
            </a:r>
            <a:endParaRPr lang="en-US" dirty="0"/>
          </a:p>
        </p:txBody>
      </p:sp>
      <p:sp>
        <p:nvSpPr>
          <p:cNvPr id="3" name="Slide Number Placeholder 2"/>
          <p:cNvSpPr>
            <a:spLocks noGrp="1"/>
          </p:cNvSpPr>
          <p:nvPr>
            <p:ph type="sldNum" sz="quarter" idx="12"/>
          </p:nvPr>
        </p:nvSpPr>
        <p:spPr/>
        <p:txBody>
          <a:bodyPr/>
          <a:lstStyle/>
          <a:p>
            <a:fld id="{AFC19E0A-6CEF-41C7-AFBF-91B7FC6E64DA}" type="slidenum">
              <a:rPr lang="en-US" smtClean="0"/>
              <a:t>4</a:t>
            </a:fld>
            <a:endParaRPr lang="en-US"/>
          </a:p>
        </p:txBody>
      </p:sp>
      <p:sp>
        <p:nvSpPr>
          <p:cNvPr id="4" name="Rectangle 3"/>
          <p:cNvSpPr/>
          <p:nvPr/>
        </p:nvSpPr>
        <p:spPr>
          <a:xfrm>
            <a:off x="2806356" y="368207"/>
            <a:ext cx="3531288" cy="523220"/>
          </a:xfrm>
          <a:prstGeom prst="rect">
            <a:avLst/>
          </a:prstGeom>
        </p:spPr>
        <p:txBody>
          <a:bodyPr wrap="none">
            <a:spAutoFit/>
          </a:bodyPr>
          <a:lstStyle/>
          <a:p>
            <a:pPr algn="ctr"/>
            <a:r>
              <a:rPr lang="en-US" sz="2800" b="1" dirty="0"/>
              <a:t>Some Copyright Basics</a:t>
            </a:r>
          </a:p>
        </p:txBody>
      </p:sp>
      <p:sp>
        <p:nvSpPr>
          <p:cNvPr id="6" name="TextBox 5">
            <a:extLst>
              <a:ext uri="{FF2B5EF4-FFF2-40B4-BE49-F238E27FC236}">
                <a16:creationId xmlns:a16="http://schemas.microsoft.com/office/drawing/2014/main" id="{3321BC47-71D4-4F2C-8CDE-CCF8AC6A2DD1}"/>
              </a:ext>
            </a:extLst>
          </p:cNvPr>
          <p:cNvSpPr txBox="1"/>
          <p:nvPr/>
        </p:nvSpPr>
        <p:spPr>
          <a:xfrm>
            <a:off x="654051" y="891427"/>
            <a:ext cx="7954240" cy="3477875"/>
          </a:xfrm>
          <a:prstGeom prst="rect">
            <a:avLst/>
          </a:prstGeom>
          <a:noFill/>
        </p:spPr>
        <p:txBody>
          <a:bodyPr wrap="square" rtlCol="0">
            <a:spAutoFit/>
          </a:bodyPr>
          <a:lstStyle/>
          <a:p>
            <a:r>
              <a:rPr lang="en-US" sz="2000" dirty="0">
                <a:highlight>
                  <a:srgbClr val="FFFF00"/>
                </a:highlight>
              </a:rPr>
              <a:t>Highlights:</a:t>
            </a:r>
          </a:p>
          <a:p>
            <a:pPr marL="342900" indent="-342900">
              <a:buFont typeface="Arial" panose="020B0604020202020204" pitchFamily="34" charset="0"/>
              <a:buChar char="•"/>
            </a:pPr>
            <a:r>
              <a:rPr lang="en-US" sz="2000" dirty="0"/>
              <a:t>As of January 1, 1978, a copyright generally endures for the life of the author and 70 years after the author’s death.</a:t>
            </a:r>
          </a:p>
          <a:p>
            <a:pPr marL="342900" indent="-342900">
              <a:buFont typeface="Arial" panose="020B0604020202020204" pitchFamily="34" charset="0"/>
              <a:buChar char="•"/>
            </a:pPr>
            <a:r>
              <a:rPr lang="en-US" sz="2000" dirty="0"/>
              <a:t>Copyrights may be renewed and transferred.</a:t>
            </a:r>
          </a:p>
          <a:p>
            <a:pPr marL="342900" indent="-342900">
              <a:buFont typeface="Arial" panose="020B0604020202020204" pitchFamily="34" charset="0"/>
              <a:buChar char="•"/>
            </a:pPr>
            <a:r>
              <a:rPr lang="en-US" sz="2000" dirty="0"/>
              <a:t>“Copies” are material objects in which a work is “fixed.”</a:t>
            </a:r>
          </a:p>
          <a:p>
            <a:pPr marL="342900" indent="-342900">
              <a:buFont typeface="Arial" panose="020B0604020202020204" pitchFamily="34" charset="0"/>
              <a:buChar char="•"/>
            </a:pPr>
            <a:r>
              <a:rPr lang="en-US" sz="2000" dirty="0"/>
              <a:t>A work is “created” and protected when it is fixed in a copy for the first time; if created over time or in different versions, each version is a separate work.</a:t>
            </a:r>
          </a:p>
          <a:p>
            <a:pPr marL="342900" indent="-342900">
              <a:buFont typeface="Arial" panose="020B0604020202020204" pitchFamily="34" charset="0"/>
              <a:buChar char="•"/>
            </a:pPr>
            <a:r>
              <a:rPr lang="en-US" sz="2000" dirty="0"/>
              <a:t>Examples of works include: literary works; musical works; graphic works; audiovisual works; sound recordings; and others.</a:t>
            </a:r>
          </a:p>
          <a:p>
            <a:pPr marL="342900" indent="-342900">
              <a:buFont typeface="Arial" panose="020B0604020202020204" pitchFamily="34" charset="0"/>
              <a:buChar char="•"/>
            </a:pPr>
            <a:r>
              <a:rPr lang="en-US" sz="2000" dirty="0"/>
              <a:t>“Exclusive rights” may not extend to certain copies, such as for backup.</a:t>
            </a:r>
          </a:p>
        </p:txBody>
      </p:sp>
      <p:pic>
        <p:nvPicPr>
          <p:cNvPr id="9" name="Picture 8">
            <a:extLst>
              <a:ext uri="{FF2B5EF4-FFF2-40B4-BE49-F238E27FC236}">
                <a16:creationId xmlns:a16="http://schemas.microsoft.com/office/drawing/2014/main" id="{168540B0-1298-453C-8244-EB52E8F560B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20509" y="4517299"/>
            <a:ext cx="2687782" cy="1791854"/>
          </a:xfrm>
          <a:prstGeom prst="rect">
            <a:avLst/>
          </a:prstGeom>
        </p:spPr>
      </p:pic>
      <p:sp>
        <p:nvSpPr>
          <p:cNvPr id="10" name="TextBox 9">
            <a:extLst>
              <a:ext uri="{FF2B5EF4-FFF2-40B4-BE49-F238E27FC236}">
                <a16:creationId xmlns:a16="http://schemas.microsoft.com/office/drawing/2014/main" id="{AF45F4EC-BFB3-474E-9766-3ADDCC3A89B2}"/>
              </a:ext>
            </a:extLst>
          </p:cNvPr>
          <p:cNvSpPr txBox="1"/>
          <p:nvPr/>
        </p:nvSpPr>
        <p:spPr>
          <a:xfrm>
            <a:off x="5828145" y="6269930"/>
            <a:ext cx="2982870" cy="230832"/>
          </a:xfrm>
          <a:prstGeom prst="rect">
            <a:avLst/>
          </a:prstGeom>
          <a:noFill/>
        </p:spPr>
        <p:txBody>
          <a:bodyPr wrap="square" rtlCol="0">
            <a:spAutoFit/>
          </a:bodyPr>
          <a:lstStyle/>
          <a:p>
            <a:r>
              <a:rPr lang="en-US" sz="900" dirty="0">
                <a:hlinkClick r:id="rId4" tooltip="https://thebluediamondgallery.com/legal/copyright-law.html"/>
              </a:rPr>
              <a:t>This Photo</a:t>
            </a:r>
            <a:r>
              <a:rPr lang="en-US" sz="900" dirty="0"/>
              <a:t> by Unknown Author is licensed under </a:t>
            </a:r>
            <a:r>
              <a:rPr lang="en-US" sz="900" dirty="0">
                <a:hlinkClick r:id="rId5" tooltip="https://creativecommons.org/licenses/by-sa/3.0/"/>
              </a:rPr>
              <a:t>CC BY-SA</a:t>
            </a:r>
            <a:r>
              <a:rPr lang="en-US" sz="900" dirty="0"/>
              <a:t>  </a:t>
            </a:r>
          </a:p>
        </p:txBody>
      </p:sp>
      <p:sp>
        <p:nvSpPr>
          <p:cNvPr id="8" name="TextBox 7">
            <a:extLst>
              <a:ext uri="{FF2B5EF4-FFF2-40B4-BE49-F238E27FC236}">
                <a16:creationId xmlns:a16="http://schemas.microsoft.com/office/drawing/2014/main" id="{776BE891-EDE6-44EE-907A-EFB7E224DF2F}"/>
              </a:ext>
            </a:extLst>
          </p:cNvPr>
          <p:cNvSpPr txBox="1"/>
          <p:nvPr/>
        </p:nvSpPr>
        <p:spPr>
          <a:xfrm>
            <a:off x="654051" y="4301667"/>
            <a:ext cx="5081731"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Registration with the U.S. Copyright Office is not required for protection, but it offers advantages in litigation.</a:t>
            </a:r>
          </a:p>
          <a:p>
            <a:pPr marL="342900" indent="-342900">
              <a:buFont typeface="Arial" panose="020B0604020202020204" pitchFamily="34" charset="0"/>
              <a:buChar char="•"/>
            </a:pPr>
            <a:r>
              <a:rPr lang="en-US" sz="2000" dirty="0"/>
              <a:t>“Fair use” is determined by guidelines rather than specific definition.</a:t>
            </a:r>
          </a:p>
        </p:txBody>
      </p:sp>
    </p:spTree>
    <p:extLst>
      <p:ext uri="{BB962C8B-B14F-4D97-AF65-F5344CB8AC3E}">
        <p14:creationId xmlns:p14="http://schemas.microsoft.com/office/powerpoint/2010/main" val="597183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SmithLJ 2022_Transforming the Teaching &amp; Learning Environment</a:t>
            </a:r>
            <a:endParaRPr lang="en-US" dirty="0"/>
          </a:p>
        </p:txBody>
      </p:sp>
      <p:sp>
        <p:nvSpPr>
          <p:cNvPr id="3" name="Slide Number Placeholder 2"/>
          <p:cNvSpPr>
            <a:spLocks noGrp="1"/>
          </p:cNvSpPr>
          <p:nvPr>
            <p:ph type="sldNum" sz="quarter" idx="12"/>
          </p:nvPr>
        </p:nvSpPr>
        <p:spPr/>
        <p:txBody>
          <a:bodyPr/>
          <a:lstStyle/>
          <a:p>
            <a:fld id="{AFC19E0A-6CEF-41C7-AFBF-91B7FC6E64DA}" type="slidenum">
              <a:rPr lang="en-US" smtClean="0"/>
              <a:t>5</a:t>
            </a:fld>
            <a:endParaRPr lang="en-US"/>
          </a:p>
        </p:txBody>
      </p:sp>
      <p:sp>
        <p:nvSpPr>
          <p:cNvPr id="4" name="Rectangle 3"/>
          <p:cNvSpPr/>
          <p:nvPr/>
        </p:nvSpPr>
        <p:spPr>
          <a:xfrm>
            <a:off x="2206769" y="358897"/>
            <a:ext cx="4730461" cy="523220"/>
          </a:xfrm>
          <a:prstGeom prst="rect">
            <a:avLst/>
          </a:prstGeom>
        </p:spPr>
        <p:txBody>
          <a:bodyPr wrap="none">
            <a:spAutoFit/>
          </a:bodyPr>
          <a:lstStyle/>
          <a:p>
            <a:pPr algn="ctr"/>
            <a:r>
              <a:rPr lang="en-US" sz="2800" b="1" dirty="0"/>
              <a:t>A Usage Restrictions Spectrum</a:t>
            </a:r>
          </a:p>
        </p:txBody>
      </p:sp>
      <p:sp>
        <p:nvSpPr>
          <p:cNvPr id="8" name="TextBox 7">
            <a:extLst>
              <a:ext uri="{FF2B5EF4-FFF2-40B4-BE49-F238E27FC236}">
                <a16:creationId xmlns:a16="http://schemas.microsoft.com/office/drawing/2014/main" id="{13FC2BF3-48C3-4415-8874-7E81BDCF13A3}"/>
              </a:ext>
            </a:extLst>
          </p:cNvPr>
          <p:cNvSpPr txBox="1"/>
          <p:nvPr/>
        </p:nvSpPr>
        <p:spPr>
          <a:xfrm>
            <a:off x="3560565" y="1068016"/>
            <a:ext cx="2022866" cy="461665"/>
          </a:xfrm>
          <a:prstGeom prst="rect">
            <a:avLst/>
          </a:prstGeom>
          <a:noFill/>
        </p:spPr>
        <p:txBody>
          <a:bodyPr wrap="square" rtlCol="0">
            <a:spAutoFit/>
          </a:bodyPr>
          <a:lstStyle/>
          <a:p>
            <a:r>
              <a:rPr lang="en-US" sz="2400" b="1" dirty="0">
                <a:solidFill>
                  <a:srgbClr val="00B050"/>
                </a:solidFill>
              </a:rPr>
              <a:t>Public Domain</a:t>
            </a:r>
            <a:endParaRPr lang="en-US" sz="2400" dirty="0">
              <a:solidFill>
                <a:srgbClr val="00B050"/>
              </a:solidFill>
            </a:endParaRPr>
          </a:p>
        </p:txBody>
      </p:sp>
      <p:pic>
        <p:nvPicPr>
          <p:cNvPr id="6" name="Picture 5">
            <a:extLst>
              <a:ext uri="{FF2B5EF4-FFF2-40B4-BE49-F238E27FC236}">
                <a16:creationId xmlns:a16="http://schemas.microsoft.com/office/drawing/2014/main" id="{AEAC04A2-5BE6-4709-A6CE-FF91CEF3F37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2134791809"/>
            <a:ext cx="11430000" cy="6429375"/>
          </a:xfrm>
          <a:prstGeom prst="rect">
            <a:avLst/>
          </a:prstGeom>
        </p:spPr>
      </p:pic>
      <p:sp>
        <p:nvSpPr>
          <p:cNvPr id="7" name="TextBox 6">
            <a:extLst>
              <a:ext uri="{FF2B5EF4-FFF2-40B4-BE49-F238E27FC236}">
                <a16:creationId xmlns:a16="http://schemas.microsoft.com/office/drawing/2014/main" id="{F8506D40-2497-4A0B-A429-A03D541DC4EC}"/>
              </a:ext>
            </a:extLst>
          </p:cNvPr>
          <p:cNvSpPr txBox="1"/>
          <p:nvPr/>
        </p:nvSpPr>
        <p:spPr>
          <a:xfrm>
            <a:off x="0" y="12691836"/>
            <a:ext cx="5486400" cy="914400"/>
          </a:xfrm>
          <a:prstGeom prst="rect">
            <a:avLst/>
          </a:prstGeom>
          <a:noFill/>
        </p:spPr>
        <p:txBody>
          <a:bodyPr wrap="square" rtlCol="0">
            <a:spAutoFit/>
          </a:bodyPr>
          <a:lstStyle/>
          <a:p>
            <a:r>
              <a:rPr lang="en-US" sz="900">
                <a:hlinkClick r:id="rId4" tooltip="https://commons.wikimedia.org/wiki/File:Spectrum-8-pt-gradient.svg"/>
              </a:rPr>
              <a:t>This Photo</a:t>
            </a:r>
            <a:r>
              <a:rPr lang="en-US" sz="900"/>
              <a:t> by Unknown Author is licensed under </a:t>
            </a:r>
            <a:r>
              <a:rPr lang="en-US" sz="900">
                <a:hlinkClick r:id="rId5" tooltip="https://creativecommons.org/licenses/by-sa/3.0/"/>
              </a:rPr>
              <a:t>CC BY-SA</a:t>
            </a:r>
            <a:endParaRPr lang="en-US" sz="900"/>
          </a:p>
        </p:txBody>
      </p:sp>
      <p:sp>
        <p:nvSpPr>
          <p:cNvPr id="10" name="TextBox 9">
            <a:extLst>
              <a:ext uri="{FF2B5EF4-FFF2-40B4-BE49-F238E27FC236}">
                <a16:creationId xmlns:a16="http://schemas.microsoft.com/office/drawing/2014/main" id="{9EA53BF8-0D6E-4B74-B919-2A64807F3D9E}"/>
              </a:ext>
            </a:extLst>
          </p:cNvPr>
          <p:cNvSpPr txBox="1"/>
          <p:nvPr/>
        </p:nvSpPr>
        <p:spPr>
          <a:xfrm>
            <a:off x="2686050" y="1700677"/>
            <a:ext cx="4251180" cy="461665"/>
          </a:xfrm>
          <a:prstGeom prst="rect">
            <a:avLst/>
          </a:prstGeom>
          <a:noFill/>
        </p:spPr>
        <p:txBody>
          <a:bodyPr wrap="square" rtlCol="0">
            <a:spAutoFit/>
          </a:bodyPr>
          <a:lstStyle/>
          <a:p>
            <a:r>
              <a:rPr lang="en-US" sz="2400" b="1" dirty="0">
                <a:solidFill>
                  <a:srgbClr val="00B0F0"/>
                </a:solidFill>
              </a:rPr>
              <a:t>Creative Commons Licenses</a:t>
            </a:r>
            <a:endParaRPr lang="en-US" sz="2400" dirty="0">
              <a:solidFill>
                <a:srgbClr val="00B0F0"/>
              </a:solidFill>
            </a:endParaRPr>
          </a:p>
        </p:txBody>
      </p:sp>
      <p:pic>
        <p:nvPicPr>
          <p:cNvPr id="12" name="Picture 11">
            <a:extLst>
              <a:ext uri="{FF2B5EF4-FFF2-40B4-BE49-F238E27FC236}">
                <a16:creationId xmlns:a16="http://schemas.microsoft.com/office/drawing/2014/main" id="{9E758771-19FE-4A12-9E1A-C55F00186611}"/>
              </a:ext>
            </a:extLst>
          </p:cNvPr>
          <p:cNvPicPr>
            <a:picLocks noChangeAspect="1"/>
          </p:cNvPicPr>
          <p:nvPr/>
        </p:nvPicPr>
        <p:blipFill>
          <a:blip r:embed="rId6"/>
          <a:stretch>
            <a:fillRect/>
          </a:stretch>
        </p:blipFill>
        <p:spPr>
          <a:xfrm>
            <a:off x="3544796" y="2435910"/>
            <a:ext cx="2038635" cy="2391109"/>
          </a:xfrm>
          <a:prstGeom prst="rect">
            <a:avLst/>
          </a:prstGeom>
        </p:spPr>
      </p:pic>
      <p:sp>
        <p:nvSpPr>
          <p:cNvPr id="13" name="TextBox 12">
            <a:extLst>
              <a:ext uri="{FF2B5EF4-FFF2-40B4-BE49-F238E27FC236}">
                <a16:creationId xmlns:a16="http://schemas.microsoft.com/office/drawing/2014/main" id="{A65C121F-908A-452E-89A2-D4D8058A7513}"/>
              </a:ext>
            </a:extLst>
          </p:cNvPr>
          <p:cNvSpPr txBox="1"/>
          <p:nvPr/>
        </p:nvSpPr>
        <p:spPr>
          <a:xfrm>
            <a:off x="3209386" y="5427349"/>
            <a:ext cx="2725224" cy="461665"/>
          </a:xfrm>
          <a:prstGeom prst="rect">
            <a:avLst/>
          </a:prstGeom>
          <a:noFill/>
        </p:spPr>
        <p:txBody>
          <a:bodyPr wrap="square" rtlCol="0">
            <a:spAutoFit/>
          </a:bodyPr>
          <a:lstStyle/>
          <a:p>
            <a:r>
              <a:rPr lang="en-US" sz="2400" b="1" dirty="0">
                <a:solidFill>
                  <a:srgbClr val="FF0000"/>
                </a:solidFill>
              </a:rPr>
              <a:t>All Rights Reserved</a:t>
            </a:r>
            <a:endParaRPr lang="en-US" sz="2400" dirty="0">
              <a:solidFill>
                <a:srgbClr val="FF0000"/>
              </a:solidFill>
            </a:endParaRPr>
          </a:p>
        </p:txBody>
      </p:sp>
      <p:sp>
        <p:nvSpPr>
          <p:cNvPr id="14" name="Arrow: Down 13">
            <a:extLst>
              <a:ext uri="{FF2B5EF4-FFF2-40B4-BE49-F238E27FC236}">
                <a16:creationId xmlns:a16="http://schemas.microsoft.com/office/drawing/2014/main" id="{C9CE9E5C-DC9B-44BF-8102-B4FA2EE82D78}"/>
              </a:ext>
            </a:extLst>
          </p:cNvPr>
          <p:cNvSpPr/>
          <p:nvPr/>
        </p:nvSpPr>
        <p:spPr>
          <a:xfrm>
            <a:off x="386499" y="1060564"/>
            <a:ext cx="2462015" cy="5368516"/>
          </a:xfrm>
          <a:prstGeom prst="downArrow">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DE20CA-2483-43DC-9F8F-8287FD95FE16}"/>
              </a:ext>
            </a:extLst>
          </p:cNvPr>
          <p:cNvSpPr txBox="1"/>
          <p:nvPr/>
        </p:nvSpPr>
        <p:spPr>
          <a:xfrm>
            <a:off x="1065229" y="1234911"/>
            <a:ext cx="1141540" cy="646331"/>
          </a:xfrm>
          <a:prstGeom prst="rect">
            <a:avLst/>
          </a:prstGeom>
          <a:noFill/>
        </p:spPr>
        <p:txBody>
          <a:bodyPr wrap="square" rtlCol="0">
            <a:spAutoFit/>
          </a:bodyPr>
          <a:lstStyle/>
          <a:p>
            <a:pPr algn="ctr"/>
            <a:r>
              <a:rPr lang="en-US" b="1" dirty="0"/>
              <a:t>Least</a:t>
            </a:r>
          </a:p>
          <a:p>
            <a:pPr algn="ctr"/>
            <a:r>
              <a:rPr lang="en-US" b="1" dirty="0"/>
              <a:t>Restricted</a:t>
            </a:r>
          </a:p>
        </p:txBody>
      </p:sp>
      <p:sp>
        <p:nvSpPr>
          <p:cNvPr id="16" name="TextBox 15">
            <a:extLst>
              <a:ext uri="{FF2B5EF4-FFF2-40B4-BE49-F238E27FC236}">
                <a16:creationId xmlns:a16="http://schemas.microsoft.com/office/drawing/2014/main" id="{0480F663-69D7-4A55-BEB1-E5366166ACAC}"/>
              </a:ext>
            </a:extLst>
          </p:cNvPr>
          <p:cNvSpPr txBox="1"/>
          <p:nvPr/>
        </p:nvSpPr>
        <p:spPr>
          <a:xfrm>
            <a:off x="1046736" y="5152676"/>
            <a:ext cx="1141540" cy="646331"/>
          </a:xfrm>
          <a:prstGeom prst="rect">
            <a:avLst/>
          </a:prstGeom>
          <a:noFill/>
        </p:spPr>
        <p:txBody>
          <a:bodyPr wrap="square" rtlCol="0">
            <a:spAutoFit/>
          </a:bodyPr>
          <a:lstStyle/>
          <a:p>
            <a:pPr algn="ctr"/>
            <a:r>
              <a:rPr lang="en-US" b="1" dirty="0">
                <a:solidFill>
                  <a:schemeClr val="bg1"/>
                </a:solidFill>
              </a:rPr>
              <a:t>Most</a:t>
            </a:r>
          </a:p>
          <a:p>
            <a:pPr algn="ctr"/>
            <a:r>
              <a:rPr lang="en-US" b="1" dirty="0">
                <a:solidFill>
                  <a:schemeClr val="bg1"/>
                </a:solidFill>
              </a:rPr>
              <a:t>Restricted</a:t>
            </a:r>
          </a:p>
        </p:txBody>
      </p:sp>
      <p:sp>
        <p:nvSpPr>
          <p:cNvPr id="17" name="TextBox 16">
            <a:extLst>
              <a:ext uri="{FF2B5EF4-FFF2-40B4-BE49-F238E27FC236}">
                <a16:creationId xmlns:a16="http://schemas.microsoft.com/office/drawing/2014/main" id="{982424AC-7FAC-4552-854C-128029AD1E96}"/>
              </a:ext>
            </a:extLst>
          </p:cNvPr>
          <p:cNvSpPr txBox="1"/>
          <p:nvPr/>
        </p:nvSpPr>
        <p:spPr>
          <a:xfrm>
            <a:off x="6376716" y="5156022"/>
            <a:ext cx="2219868" cy="1200329"/>
          </a:xfrm>
          <a:prstGeom prst="rect">
            <a:avLst/>
          </a:prstGeom>
          <a:noFill/>
        </p:spPr>
        <p:txBody>
          <a:bodyPr wrap="square" rtlCol="0">
            <a:spAutoFit/>
          </a:bodyPr>
          <a:lstStyle/>
          <a:p>
            <a:pPr algn="ctr"/>
            <a:r>
              <a:rPr lang="en-US" b="1" dirty="0"/>
              <a:t>Permissions required and may vary by source—check “fair use” guidelines</a:t>
            </a:r>
          </a:p>
        </p:txBody>
      </p:sp>
      <p:sp>
        <p:nvSpPr>
          <p:cNvPr id="18" name="TextBox 17">
            <a:extLst>
              <a:ext uri="{FF2B5EF4-FFF2-40B4-BE49-F238E27FC236}">
                <a16:creationId xmlns:a16="http://schemas.microsoft.com/office/drawing/2014/main" id="{0E02A9C6-BF1A-46B4-8E89-46AE9B3B4B80}"/>
              </a:ext>
            </a:extLst>
          </p:cNvPr>
          <p:cNvSpPr txBox="1"/>
          <p:nvPr/>
        </p:nvSpPr>
        <p:spPr>
          <a:xfrm>
            <a:off x="6590063" y="1140712"/>
            <a:ext cx="1793174" cy="369332"/>
          </a:xfrm>
          <a:prstGeom prst="rect">
            <a:avLst/>
          </a:prstGeom>
          <a:noFill/>
        </p:spPr>
        <p:txBody>
          <a:bodyPr wrap="square" rtlCol="0">
            <a:spAutoFit/>
          </a:bodyPr>
          <a:lstStyle/>
          <a:p>
            <a:pPr algn="ctr"/>
            <a:r>
              <a:rPr lang="en-US" b="1" dirty="0"/>
              <a:t>Open use</a:t>
            </a:r>
          </a:p>
        </p:txBody>
      </p:sp>
      <p:sp>
        <p:nvSpPr>
          <p:cNvPr id="19" name="TextBox 18">
            <a:extLst>
              <a:ext uri="{FF2B5EF4-FFF2-40B4-BE49-F238E27FC236}">
                <a16:creationId xmlns:a16="http://schemas.microsoft.com/office/drawing/2014/main" id="{E6C24F0F-EE04-4B3B-9E1A-AA37AA252139}"/>
              </a:ext>
            </a:extLst>
          </p:cNvPr>
          <p:cNvSpPr txBox="1"/>
          <p:nvPr/>
        </p:nvSpPr>
        <p:spPr>
          <a:xfrm>
            <a:off x="6590063" y="3059668"/>
            <a:ext cx="1793174" cy="923330"/>
          </a:xfrm>
          <a:prstGeom prst="rect">
            <a:avLst/>
          </a:prstGeom>
          <a:noFill/>
        </p:spPr>
        <p:txBody>
          <a:bodyPr wrap="square" rtlCol="0">
            <a:spAutoFit/>
          </a:bodyPr>
          <a:lstStyle/>
          <a:p>
            <a:pPr algn="ctr"/>
            <a:r>
              <a:rPr lang="en-US" b="1" dirty="0"/>
              <a:t>Open use with possible limitations</a:t>
            </a:r>
          </a:p>
        </p:txBody>
      </p:sp>
    </p:spTree>
    <p:extLst>
      <p:ext uri="{BB962C8B-B14F-4D97-AF65-F5344CB8AC3E}">
        <p14:creationId xmlns:p14="http://schemas.microsoft.com/office/powerpoint/2010/main" val="3006619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300329-A773-4AC2-8C31-CF02D104E03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6383" y="699733"/>
            <a:ext cx="7411234" cy="5677666"/>
          </a:xfrm>
          <a:prstGeom prst="rect">
            <a:avLst/>
          </a:prstGeom>
        </p:spPr>
      </p:pic>
      <p:sp>
        <p:nvSpPr>
          <p:cNvPr id="4" name="TextBox 3">
            <a:extLst>
              <a:ext uri="{FF2B5EF4-FFF2-40B4-BE49-F238E27FC236}">
                <a16:creationId xmlns:a16="http://schemas.microsoft.com/office/drawing/2014/main" id="{DD3A1094-4EBB-4A16-84E8-DFFC8D4EB141}"/>
              </a:ext>
            </a:extLst>
          </p:cNvPr>
          <p:cNvSpPr txBox="1"/>
          <p:nvPr/>
        </p:nvSpPr>
        <p:spPr>
          <a:xfrm>
            <a:off x="866383" y="6429607"/>
            <a:ext cx="7554254" cy="230832"/>
          </a:xfrm>
          <a:prstGeom prst="rect">
            <a:avLst/>
          </a:prstGeom>
          <a:noFill/>
        </p:spPr>
        <p:txBody>
          <a:bodyPr wrap="square" rtlCol="0">
            <a:spAutoFit/>
          </a:bodyPr>
          <a:lstStyle/>
          <a:p>
            <a:r>
              <a:rPr lang="en-US" sz="900" dirty="0">
                <a:hlinkClick r:id="rId3" tooltip="https://www.jisc.ac.uk/reports/open-by-default"/>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2" name="Footer Placeholder 1">
            <a:extLst>
              <a:ext uri="{FF2B5EF4-FFF2-40B4-BE49-F238E27FC236}">
                <a16:creationId xmlns:a16="http://schemas.microsoft.com/office/drawing/2014/main" id="{24F8B17E-E66E-42F2-8566-86681C70EC7F}"/>
              </a:ext>
            </a:extLst>
          </p:cNvPr>
          <p:cNvSpPr>
            <a:spLocks noGrp="1"/>
          </p:cNvSpPr>
          <p:nvPr>
            <p:ph type="ftr" sz="quarter" idx="11"/>
          </p:nvPr>
        </p:nvSpPr>
        <p:spPr/>
        <p:txBody>
          <a:bodyPr/>
          <a:lstStyle/>
          <a:p>
            <a:r>
              <a:rPr lang="en-US"/>
              <a:t>SmithLJ 2022_Transforming the Teaching &amp; Learning Environment</a:t>
            </a:r>
          </a:p>
        </p:txBody>
      </p:sp>
      <p:sp>
        <p:nvSpPr>
          <p:cNvPr id="5" name="Slide Number Placeholder 4">
            <a:extLst>
              <a:ext uri="{FF2B5EF4-FFF2-40B4-BE49-F238E27FC236}">
                <a16:creationId xmlns:a16="http://schemas.microsoft.com/office/drawing/2014/main" id="{ED5792A9-38E2-4FAB-A05E-6E5F729D23E2}"/>
              </a:ext>
            </a:extLst>
          </p:cNvPr>
          <p:cNvSpPr>
            <a:spLocks noGrp="1"/>
          </p:cNvSpPr>
          <p:nvPr>
            <p:ph type="sldNum" sz="quarter" idx="12"/>
          </p:nvPr>
        </p:nvSpPr>
        <p:spPr/>
        <p:txBody>
          <a:bodyPr/>
          <a:lstStyle/>
          <a:p>
            <a:fld id="{89A5B8C5-7128-4EE2-9190-72FEEDA29623}" type="slidenum">
              <a:rPr lang="en-US" smtClean="0"/>
              <a:t>6</a:t>
            </a:fld>
            <a:endParaRPr lang="en-US"/>
          </a:p>
        </p:txBody>
      </p:sp>
      <p:sp>
        <p:nvSpPr>
          <p:cNvPr id="6" name="Rectangle 5">
            <a:extLst>
              <a:ext uri="{FF2B5EF4-FFF2-40B4-BE49-F238E27FC236}">
                <a16:creationId xmlns:a16="http://schemas.microsoft.com/office/drawing/2014/main" id="{61D52B5C-9AD3-4895-BD76-B0E8CA1F84A2}"/>
              </a:ext>
            </a:extLst>
          </p:cNvPr>
          <p:cNvSpPr/>
          <p:nvPr/>
        </p:nvSpPr>
        <p:spPr>
          <a:xfrm>
            <a:off x="2878174" y="249769"/>
            <a:ext cx="3387659" cy="523220"/>
          </a:xfrm>
          <a:prstGeom prst="rect">
            <a:avLst/>
          </a:prstGeom>
        </p:spPr>
        <p:txBody>
          <a:bodyPr wrap="none">
            <a:spAutoFit/>
          </a:bodyPr>
          <a:lstStyle/>
          <a:p>
            <a:pPr algn="ctr"/>
            <a:r>
              <a:rPr lang="en-US" sz="2800" b="1" dirty="0"/>
              <a:t>CREATIVE COMMONS</a:t>
            </a:r>
          </a:p>
        </p:txBody>
      </p:sp>
    </p:spTree>
    <p:extLst>
      <p:ext uri="{BB962C8B-B14F-4D97-AF65-F5344CB8AC3E}">
        <p14:creationId xmlns:p14="http://schemas.microsoft.com/office/powerpoint/2010/main" val="3567542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SmithLJ 2022_Transforming the Teaching &amp; Learning Environment</a:t>
            </a:r>
            <a:endParaRPr lang="en-US" dirty="0"/>
          </a:p>
        </p:txBody>
      </p:sp>
      <p:sp>
        <p:nvSpPr>
          <p:cNvPr id="3" name="Slide Number Placeholder 2"/>
          <p:cNvSpPr>
            <a:spLocks noGrp="1"/>
          </p:cNvSpPr>
          <p:nvPr>
            <p:ph type="sldNum" sz="quarter" idx="12"/>
          </p:nvPr>
        </p:nvSpPr>
        <p:spPr/>
        <p:txBody>
          <a:bodyPr/>
          <a:lstStyle/>
          <a:p>
            <a:fld id="{AFC19E0A-6CEF-41C7-AFBF-91B7FC6E64DA}" type="slidenum">
              <a:rPr lang="en-US" smtClean="0"/>
              <a:t>7</a:t>
            </a:fld>
            <a:endParaRPr lang="en-US"/>
          </a:p>
        </p:txBody>
      </p:sp>
      <p:sp>
        <p:nvSpPr>
          <p:cNvPr id="4" name="Rectangle 3"/>
          <p:cNvSpPr/>
          <p:nvPr/>
        </p:nvSpPr>
        <p:spPr>
          <a:xfrm>
            <a:off x="3150303" y="312715"/>
            <a:ext cx="2808398" cy="523220"/>
          </a:xfrm>
          <a:prstGeom prst="rect">
            <a:avLst/>
          </a:prstGeom>
        </p:spPr>
        <p:txBody>
          <a:bodyPr wrap="none">
            <a:spAutoFit/>
          </a:bodyPr>
          <a:lstStyle/>
          <a:p>
            <a:r>
              <a:rPr lang="en-US" sz="2800" b="1" dirty="0"/>
              <a:t>Knowledge Check</a:t>
            </a:r>
          </a:p>
        </p:txBody>
      </p:sp>
      <p:sp>
        <p:nvSpPr>
          <p:cNvPr id="6" name="TextBox 5">
            <a:extLst>
              <a:ext uri="{FF2B5EF4-FFF2-40B4-BE49-F238E27FC236}">
                <a16:creationId xmlns:a16="http://schemas.microsoft.com/office/drawing/2014/main" id="{3321BC47-71D4-4F2C-8CDE-CCF8AC6A2DD1}"/>
              </a:ext>
            </a:extLst>
          </p:cNvPr>
          <p:cNvSpPr txBox="1"/>
          <p:nvPr/>
        </p:nvSpPr>
        <p:spPr>
          <a:xfrm>
            <a:off x="655495" y="1016927"/>
            <a:ext cx="8045737" cy="1569660"/>
          </a:xfrm>
          <a:prstGeom prst="rect">
            <a:avLst/>
          </a:prstGeom>
          <a:noFill/>
        </p:spPr>
        <p:txBody>
          <a:bodyPr wrap="square" rtlCol="0">
            <a:spAutoFit/>
          </a:bodyPr>
          <a:lstStyle/>
          <a:p>
            <a:r>
              <a:rPr lang="en-US" sz="2400" dirty="0"/>
              <a:t>If I found it online, I can copy and use it—right?</a:t>
            </a:r>
          </a:p>
          <a:p>
            <a:r>
              <a:rPr lang="en-US" sz="2400" dirty="0">
                <a:solidFill>
                  <a:srgbClr val="0070C0"/>
                </a:solidFill>
              </a:rPr>
              <a:t>A PDF for this Harvard Business Review article is accessible through a Google Scholar search.  Is it acceptable to download it for use in your class?</a:t>
            </a:r>
          </a:p>
        </p:txBody>
      </p:sp>
      <p:pic>
        <p:nvPicPr>
          <p:cNvPr id="8" name="Picture 7">
            <a:extLst>
              <a:ext uri="{FF2B5EF4-FFF2-40B4-BE49-F238E27FC236}">
                <a16:creationId xmlns:a16="http://schemas.microsoft.com/office/drawing/2014/main" id="{73E6018D-1EAB-4E14-96A4-4CEF98037B5B}"/>
              </a:ext>
            </a:extLst>
          </p:cNvPr>
          <p:cNvPicPr>
            <a:picLocks noChangeAspect="1"/>
          </p:cNvPicPr>
          <p:nvPr/>
        </p:nvPicPr>
        <p:blipFill>
          <a:blip r:embed="rId3"/>
          <a:stretch>
            <a:fillRect/>
          </a:stretch>
        </p:blipFill>
        <p:spPr>
          <a:xfrm>
            <a:off x="447099" y="2556913"/>
            <a:ext cx="8249801" cy="1228896"/>
          </a:xfrm>
          <a:prstGeom prst="rect">
            <a:avLst/>
          </a:prstGeom>
        </p:spPr>
      </p:pic>
      <p:pic>
        <p:nvPicPr>
          <p:cNvPr id="7" name="Picture 6">
            <a:extLst>
              <a:ext uri="{FF2B5EF4-FFF2-40B4-BE49-F238E27FC236}">
                <a16:creationId xmlns:a16="http://schemas.microsoft.com/office/drawing/2014/main" id="{0F4B543F-1EE5-428B-A68E-1B800C2358FB}"/>
              </a:ext>
            </a:extLst>
          </p:cNvPr>
          <p:cNvPicPr>
            <a:picLocks noChangeAspect="1"/>
          </p:cNvPicPr>
          <p:nvPr/>
        </p:nvPicPr>
        <p:blipFill>
          <a:blip r:embed="rId4"/>
          <a:stretch>
            <a:fillRect/>
          </a:stretch>
        </p:blipFill>
        <p:spPr>
          <a:xfrm>
            <a:off x="2686051" y="3686639"/>
            <a:ext cx="4178860" cy="2694909"/>
          </a:xfrm>
          <a:prstGeom prst="rect">
            <a:avLst/>
          </a:prstGeom>
        </p:spPr>
      </p:pic>
    </p:spTree>
    <p:extLst>
      <p:ext uri="{BB962C8B-B14F-4D97-AF65-F5344CB8AC3E}">
        <p14:creationId xmlns:p14="http://schemas.microsoft.com/office/powerpoint/2010/main" val="425797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SmithLJ 2022_Transforming the Teaching &amp; Learning Environment</a:t>
            </a:r>
            <a:endParaRPr lang="en-US" dirty="0"/>
          </a:p>
        </p:txBody>
      </p:sp>
      <p:sp>
        <p:nvSpPr>
          <p:cNvPr id="3" name="Slide Number Placeholder 2"/>
          <p:cNvSpPr>
            <a:spLocks noGrp="1"/>
          </p:cNvSpPr>
          <p:nvPr>
            <p:ph type="sldNum" sz="quarter" idx="12"/>
          </p:nvPr>
        </p:nvSpPr>
        <p:spPr/>
        <p:txBody>
          <a:bodyPr/>
          <a:lstStyle/>
          <a:p>
            <a:fld id="{AFC19E0A-6CEF-41C7-AFBF-91B7FC6E64DA}" type="slidenum">
              <a:rPr lang="en-US" smtClean="0"/>
              <a:t>8</a:t>
            </a:fld>
            <a:endParaRPr lang="en-US"/>
          </a:p>
        </p:txBody>
      </p:sp>
      <p:sp>
        <p:nvSpPr>
          <p:cNvPr id="4" name="Rectangle 3"/>
          <p:cNvSpPr/>
          <p:nvPr/>
        </p:nvSpPr>
        <p:spPr>
          <a:xfrm>
            <a:off x="2467962" y="377369"/>
            <a:ext cx="4208075" cy="523220"/>
          </a:xfrm>
          <a:prstGeom prst="rect">
            <a:avLst/>
          </a:prstGeom>
        </p:spPr>
        <p:txBody>
          <a:bodyPr wrap="none">
            <a:spAutoFit/>
          </a:bodyPr>
          <a:lstStyle/>
          <a:p>
            <a:r>
              <a:rPr lang="en-US" sz="2800" b="1" dirty="0"/>
              <a:t>Knowledge Check - Answer</a:t>
            </a:r>
          </a:p>
        </p:txBody>
      </p:sp>
      <p:sp>
        <p:nvSpPr>
          <p:cNvPr id="6" name="TextBox 5">
            <a:extLst>
              <a:ext uri="{FF2B5EF4-FFF2-40B4-BE49-F238E27FC236}">
                <a16:creationId xmlns:a16="http://schemas.microsoft.com/office/drawing/2014/main" id="{3321BC47-71D4-4F2C-8CDE-CCF8AC6A2DD1}"/>
              </a:ext>
            </a:extLst>
          </p:cNvPr>
          <p:cNvSpPr txBox="1"/>
          <p:nvPr/>
        </p:nvSpPr>
        <p:spPr>
          <a:xfrm>
            <a:off x="682627" y="1013023"/>
            <a:ext cx="8006734" cy="2308324"/>
          </a:xfrm>
          <a:prstGeom prst="rect">
            <a:avLst/>
          </a:prstGeom>
          <a:noFill/>
        </p:spPr>
        <p:txBody>
          <a:bodyPr wrap="square" rtlCol="0">
            <a:spAutoFit/>
          </a:bodyPr>
          <a:lstStyle/>
          <a:p>
            <a:r>
              <a:rPr lang="en-US" sz="2400" b="1" dirty="0">
                <a:solidFill>
                  <a:srgbClr val="FF0000"/>
                </a:solidFill>
              </a:rPr>
              <a:t>No.  </a:t>
            </a:r>
            <a:r>
              <a:rPr lang="en-US" sz="2400" dirty="0"/>
              <a:t>A review of the file indicates that the HBR granted use of this article for a specific time period in a marketing course.  Articles in journals are usually available only to subscribers and those willing to pay for individual copy downloads.  </a:t>
            </a:r>
            <a:r>
              <a:rPr lang="en-US" sz="2400" dirty="0">
                <a:solidFill>
                  <a:srgbClr val="0070C0"/>
                </a:solidFill>
              </a:rPr>
              <a:t>Should the professors have stored it in a site open to anyone with Internet access?</a:t>
            </a:r>
          </a:p>
        </p:txBody>
      </p:sp>
      <p:pic>
        <p:nvPicPr>
          <p:cNvPr id="11" name="Picture 10">
            <a:extLst>
              <a:ext uri="{FF2B5EF4-FFF2-40B4-BE49-F238E27FC236}">
                <a16:creationId xmlns:a16="http://schemas.microsoft.com/office/drawing/2014/main" id="{4CBB0C1C-A5AD-40AE-8A19-5827E8C70504}"/>
              </a:ext>
            </a:extLst>
          </p:cNvPr>
          <p:cNvPicPr>
            <a:picLocks noChangeAspect="1"/>
          </p:cNvPicPr>
          <p:nvPr/>
        </p:nvPicPr>
        <p:blipFill>
          <a:blip r:embed="rId3"/>
          <a:stretch>
            <a:fillRect/>
          </a:stretch>
        </p:blipFill>
        <p:spPr>
          <a:xfrm>
            <a:off x="934929" y="3259792"/>
            <a:ext cx="7754432" cy="1848108"/>
          </a:xfrm>
          <a:prstGeom prst="rect">
            <a:avLst/>
          </a:prstGeom>
        </p:spPr>
      </p:pic>
      <p:pic>
        <p:nvPicPr>
          <p:cNvPr id="12" name="Picture 11">
            <a:extLst>
              <a:ext uri="{FF2B5EF4-FFF2-40B4-BE49-F238E27FC236}">
                <a16:creationId xmlns:a16="http://schemas.microsoft.com/office/drawing/2014/main" id="{D5233630-1FBC-4086-9E62-46E58CF033A5}"/>
              </a:ext>
            </a:extLst>
          </p:cNvPr>
          <p:cNvPicPr>
            <a:picLocks noChangeAspect="1"/>
          </p:cNvPicPr>
          <p:nvPr/>
        </p:nvPicPr>
        <p:blipFill>
          <a:blip r:embed="rId4"/>
          <a:stretch>
            <a:fillRect/>
          </a:stretch>
        </p:blipFill>
        <p:spPr>
          <a:xfrm>
            <a:off x="1125455" y="5374816"/>
            <a:ext cx="7563906" cy="657317"/>
          </a:xfrm>
          <a:prstGeom prst="rect">
            <a:avLst/>
          </a:prstGeom>
        </p:spPr>
      </p:pic>
    </p:spTree>
    <p:extLst>
      <p:ext uri="{BB962C8B-B14F-4D97-AF65-F5344CB8AC3E}">
        <p14:creationId xmlns:p14="http://schemas.microsoft.com/office/powerpoint/2010/main" val="3989245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SmithLJ 2022_Transforming the Teaching &amp; Learning Environment</a:t>
            </a:r>
            <a:endParaRPr lang="en-US" dirty="0"/>
          </a:p>
        </p:txBody>
      </p:sp>
      <p:sp>
        <p:nvSpPr>
          <p:cNvPr id="3" name="Slide Number Placeholder 2"/>
          <p:cNvSpPr>
            <a:spLocks noGrp="1"/>
          </p:cNvSpPr>
          <p:nvPr>
            <p:ph type="sldNum" sz="quarter" idx="12"/>
          </p:nvPr>
        </p:nvSpPr>
        <p:spPr/>
        <p:txBody>
          <a:bodyPr/>
          <a:lstStyle/>
          <a:p>
            <a:fld id="{AFC19E0A-6CEF-41C7-AFBF-91B7FC6E64DA}" type="slidenum">
              <a:rPr lang="en-US" smtClean="0"/>
              <a:t>9</a:t>
            </a:fld>
            <a:endParaRPr lang="en-US"/>
          </a:p>
        </p:txBody>
      </p:sp>
      <p:sp>
        <p:nvSpPr>
          <p:cNvPr id="4" name="Rectangle 3"/>
          <p:cNvSpPr/>
          <p:nvPr/>
        </p:nvSpPr>
        <p:spPr>
          <a:xfrm>
            <a:off x="3150303" y="312715"/>
            <a:ext cx="2808398" cy="523220"/>
          </a:xfrm>
          <a:prstGeom prst="rect">
            <a:avLst/>
          </a:prstGeom>
        </p:spPr>
        <p:txBody>
          <a:bodyPr wrap="none">
            <a:spAutoFit/>
          </a:bodyPr>
          <a:lstStyle/>
          <a:p>
            <a:r>
              <a:rPr lang="en-US" sz="2800" b="1" dirty="0"/>
              <a:t>Knowledge Check</a:t>
            </a:r>
          </a:p>
        </p:txBody>
      </p:sp>
      <p:sp>
        <p:nvSpPr>
          <p:cNvPr id="6" name="TextBox 5">
            <a:extLst>
              <a:ext uri="{FF2B5EF4-FFF2-40B4-BE49-F238E27FC236}">
                <a16:creationId xmlns:a16="http://schemas.microsoft.com/office/drawing/2014/main" id="{3321BC47-71D4-4F2C-8CDE-CCF8AC6A2DD1}"/>
              </a:ext>
            </a:extLst>
          </p:cNvPr>
          <p:cNvSpPr txBox="1"/>
          <p:nvPr/>
        </p:nvSpPr>
        <p:spPr>
          <a:xfrm>
            <a:off x="655495" y="1016927"/>
            <a:ext cx="8045737" cy="1200329"/>
          </a:xfrm>
          <a:prstGeom prst="rect">
            <a:avLst/>
          </a:prstGeom>
          <a:noFill/>
        </p:spPr>
        <p:txBody>
          <a:bodyPr wrap="square" rtlCol="0">
            <a:spAutoFit/>
          </a:bodyPr>
          <a:lstStyle/>
          <a:p>
            <a:r>
              <a:rPr lang="en-US" sz="2400" dirty="0"/>
              <a:t>Your university library subscribes to the Harvard Business Review.  Can you use its articles as required readings in your course?</a:t>
            </a:r>
          </a:p>
        </p:txBody>
      </p:sp>
      <p:pic>
        <p:nvPicPr>
          <p:cNvPr id="8" name="Picture 7">
            <a:extLst>
              <a:ext uri="{FF2B5EF4-FFF2-40B4-BE49-F238E27FC236}">
                <a16:creationId xmlns:a16="http://schemas.microsoft.com/office/drawing/2014/main" id="{73E6018D-1EAB-4E14-96A4-4CEF98037B5B}"/>
              </a:ext>
            </a:extLst>
          </p:cNvPr>
          <p:cNvPicPr>
            <a:picLocks noChangeAspect="1"/>
          </p:cNvPicPr>
          <p:nvPr/>
        </p:nvPicPr>
        <p:blipFill>
          <a:blip r:embed="rId3"/>
          <a:stretch>
            <a:fillRect/>
          </a:stretch>
        </p:blipFill>
        <p:spPr>
          <a:xfrm>
            <a:off x="447099" y="2258793"/>
            <a:ext cx="8249801" cy="1228896"/>
          </a:xfrm>
          <a:prstGeom prst="rect">
            <a:avLst/>
          </a:prstGeom>
        </p:spPr>
      </p:pic>
      <p:pic>
        <p:nvPicPr>
          <p:cNvPr id="7" name="Picture 6">
            <a:extLst>
              <a:ext uri="{FF2B5EF4-FFF2-40B4-BE49-F238E27FC236}">
                <a16:creationId xmlns:a16="http://schemas.microsoft.com/office/drawing/2014/main" id="{0F4B543F-1EE5-428B-A68E-1B800C2358FB}"/>
              </a:ext>
            </a:extLst>
          </p:cNvPr>
          <p:cNvPicPr>
            <a:picLocks noChangeAspect="1"/>
          </p:cNvPicPr>
          <p:nvPr/>
        </p:nvPicPr>
        <p:blipFill>
          <a:blip r:embed="rId4"/>
          <a:stretch>
            <a:fillRect/>
          </a:stretch>
        </p:blipFill>
        <p:spPr>
          <a:xfrm>
            <a:off x="2686051" y="3686639"/>
            <a:ext cx="4178860" cy="2694909"/>
          </a:xfrm>
          <a:prstGeom prst="rect">
            <a:avLst/>
          </a:prstGeom>
        </p:spPr>
      </p:pic>
    </p:spTree>
    <p:extLst>
      <p:ext uri="{BB962C8B-B14F-4D97-AF65-F5344CB8AC3E}">
        <p14:creationId xmlns:p14="http://schemas.microsoft.com/office/powerpoint/2010/main" val="8300489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17456</TotalTime>
  <Words>2149</Words>
  <Application>Microsoft Office PowerPoint</Application>
  <PresentationFormat>On-screen Show (4:3)</PresentationFormat>
  <Paragraphs>211</Paragraphs>
  <Slides>26</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Helvetica Neue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Smith</dc:creator>
  <cp:lastModifiedBy>Linda Smith</cp:lastModifiedBy>
  <cp:revision>81</cp:revision>
  <cp:lastPrinted>2021-07-24T16:38:09Z</cp:lastPrinted>
  <dcterms:created xsi:type="dcterms:W3CDTF">2021-02-23T14:21:12Z</dcterms:created>
  <dcterms:modified xsi:type="dcterms:W3CDTF">2022-02-07T17:54:26Z</dcterms:modified>
</cp:coreProperties>
</file>